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4" r:id="rId6"/>
    <p:sldId id="261" r:id="rId7"/>
    <p:sldId id="260" r:id="rId8"/>
    <p:sldId id="262"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A8854-18DC-40DB-A6D8-3F2DB63122B8}" type="doc">
      <dgm:prSet loTypeId="urn:microsoft.com/office/officeart/2005/8/layout/venn1" loCatId="relationship" qsTypeId="urn:microsoft.com/office/officeart/2005/8/quickstyle/simple1" qsCatId="simple" csTypeId="urn:microsoft.com/office/officeart/2005/8/colors/accent1_2" csCatId="accent1" phldr="1"/>
      <dgm:spPr/>
    </dgm:pt>
    <dgm:pt modelId="{A4A70F4F-2EAC-4D8A-B4B3-8EC35478FE42}">
      <dgm:prSet phldrT="[Text]" custT="1"/>
      <dgm:spPr/>
      <dgm:t>
        <a:bodyPr/>
        <a:lstStyle/>
        <a:p>
          <a:r>
            <a:rPr lang="en-US" sz="1000" b="1" dirty="0" smtClean="0">
              <a:solidFill>
                <a:schemeClr val="accent1">
                  <a:lumMod val="75000"/>
                </a:schemeClr>
              </a:solidFill>
              <a:latin typeface="Palatino Linotype" panose="02040502050505030304" pitchFamily="18" charset="0"/>
            </a:rPr>
            <a:t>ENGINEERING AND TECHNOLOGY</a:t>
          </a:r>
          <a:endParaRPr lang="sr-Cyrl-CS" sz="1000" b="1" dirty="0">
            <a:solidFill>
              <a:schemeClr val="accent1">
                <a:lumMod val="75000"/>
              </a:schemeClr>
            </a:solidFill>
            <a:latin typeface="Palatino Linotype" panose="02040502050505030304" pitchFamily="18" charset="0"/>
          </a:endParaRPr>
        </a:p>
      </dgm:t>
    </dgm:pt>
    <dgm:pt modelId="{A1393ABF-B296-4539-A5C3-9E75A90E34FA}" type="parTrans" cxnId="{BA089C37-513A-452E-BA2E-A3947DF4502F}">
      <dgm:prSet/>
      <dgm:spPr/>
      <dgm:t>
        <a:bodyPr/>
        <a:lstStyle/>
        <a:p>
          <a:endParaRPr lang="sr-Cyrl-CS" sz="1800">
            <a:latin typeface="Palatino Linotype" panose="02040502050505030304" pitchFamily="18" charset="0"/>
          </a:endParaRPr>
        </a:p>
      </dgm:t>
    </dgm:pt>
    <dgm:pt modelId="{DD7204BE-2AC6-49B2-B674-4FFD32DBDFA5}" type="sibTrans" cxnId="{BA089C37-513A-452E-BA2E-A3947DF4502F}">
      <dgm:prSet/>
      <dgm:spPr/>
      <dgm:t>
        <a:bodyPr/>
        <a:lstStyle/>
        <a:p>
          <a:endParaRPr lang="sr-Cyrl-CS" sz="1800">
            <a:latin typeface="Palatino Linotype" panose="02040502050505030304" pitchFamily="18" charset="0"/>
          </a:endParaRPr>
        </a:p>
      </dgm:t>
    </dgm:pt>
    <dgm:pt modelId="{754A81A8-C8DB-48D7-8B09-31DB1965398B}">
      <dgm:prSet phldrT="[Text]" custT="1"/>
      <dgm:spPr/>
      <dgm:t>
        <a:bodyPr/>
        <a:lstStyle/>
        <a:p>
          <a:r>
            <a:rPr lang="en-US" sz="1100" b="1" dirty="0" smtClean="0">
              <a:solidFill>
                <a:schemeClr val="accent1">
                  <a:lumMod val="75000"/>
                </a:schemeClr>
              </a:solidFill>
              <a:latin typeface="Palatino Linotype" panose="02040502050505030304" pitchFamily="18" charset="0"/>
            </a:rPr>
            <a:t>NATURAL SCIENCES</a:t>
          </a:r>
          <a:endParaRPr lang="sr-Cyrl-CS" sz="1100" b="1" dirty="0">
            <a:solidFill>
              <a:schemeClr val="accent1">
                <a:lumMod val="75000"/>
              </a:schemeClr>
            </a:solidFill>
            <a:latin typeface="Palatino Linotype" panose="02040502050505030304" pitchFamily="18" charset="0"/>
          </a:endParaRPr>
        </a:p>
      </dgm:t>
    </dgm:pt>
    <dgm:pt modelId="{24EEAF65-FB69-4366-B191-B4F9FB328D02}" type="parTrans" cxnId="{61C7D10F-75FF-463A-B820-443FE063554C}">
      <dgm:prSet/>
      <dgm:spPr/>
      <dgm:t>
        <a:bodyPr/>
        <a:lstStyle/>
        <a:p>
          <a:endParaRPr lang="sr-Cyrl-CS" sz="1800">
            <a:latin typeface="Palatino Linotype" panose="02040502050505030304" pitchFamily="18" charset="0"/>
          </a:endParaRPr>
        </a:p>
      </dgm:t>
    </dgm:pt>
    <dgm:pt modelId="{1B8C227F-F00F-4AE1-90FC-69B5D3788CED}" type="sibTrans" cxnId="{61C7D10F-75FF-463A-B820-443FE063554C}">
      <dgm:prSet/>
      <dgm:spPr/>
      <dgm:t>
        <a:bodyPr/>
        <a:lstStyle/>
        <a:p>
          <a:endParaRPr lang="sr-Cyrl-CS" sz="1800">
            <a:latin typeface="Palatino Linotype" panose="02040502050505030304" pitchFamily="18" charset="0"/>
          </a:endParaRPr>
        </a:p>
      </dgm:t>
    </dgm:pt>
    <dgm:pt modelId="{6192F3C1-CB1D-4D88-A5E6-FE7595F01857}">
      <dgm:prSet phldrT="[Text]" custT="1"/>
      <dgm:spPr/>
      <dgm:t>
        <a:bodyPr/>
        <a:lstStyle/>
        <a:p>
          <a:r>
            <a:rPr lang="en-US" sz="1100" b="1" dirty="0" smtClean="0">
              <a:solidFill>
                <a:schemeClr val="accent1">
                  <a:lumMod val="75000"/>
                </a:schemeClr>
              </a:solidFill>
              <a:latin typeface="Palatino Linotype" panose="02040502050505030304" pitchFamily="18" charset="0"/>
            </a:rPr>
            <a:t>SOCIAL SCIENCES AND HUMANITIES</a:t>
          </a:r>
          <a:endParaRPr lang="sr-Cyrl-CS" sz="1100" b="1" dirty="0">
            <a:solidFill>
              <a:schemeClr val="accent1">
                <a:lumMod val="75000"/>
              </a:schemeClr>
            </a:solidFill>
            <a:latin typeface="Palatino Linotype" panose="02040502050505030304" pitchFamily="18" charset="0"/>
          </a:endParaRPr>
        </a:p>
      </dgm:t>
    </dgm:pt>
    <dgm:pt modelId="{CCAE9423-0DF7-4A3D-9DE9-8ACF90AD9FF3}" type="parTrans" cxnId="{3E77F722-D6BB-4D7E-97FB-6DA64479D9D3}">
      <dgm:prSet/>
      <dgm:spPr/>
      <dgm:t>
        <a:bodyPr/>
        <a:lstStyle/>
        <a:p>
          <a:endParaRPr lang="sr-Cyrl-CS" sz="1800">
            <a:latin typeface="Palatino Linotype" panose="02040502050505030304" pitchFamily="18" charset="0"/>
          </a:endParaRPr>
        </a:p>
      </dgm:t>
    </dgm:pt>
    <dgm:pt modelId="{F2340D12-D0B9-4272-A25A-A88EF2758741}" type="sibTrans" cxnId="{3E77F722-D6BB-4D7E-97FB-6DA64479D9D3}">
      <dgm:prSet/>
      <dgm:spPr/>
      <dgm:t>
        <a:bodyPr/>
        <a:lstStyle/>
        <a:p>
          <a:endParaRPr lang="sr-Cyrl-CS" sz="1800">
            <a:latin typeface="Palatino Linotype" panose="02040502050505030304" pitchFamily="18" charset="0"/>
          </a:endParaRPr>
        </a:p>
      </dgm:t>
    </dgm:pt>
    <dgm:pt modelId="{E045F7A9-D1BD-4FAA-BF8A-5EE73E7E5454}">
      <dgm:prSet phldrT="[Text]" custT="1"/>
      <dgm:spPr/>
      <dgm:t>
        <a:bodyPr/>
        <a:lstStyle/>
        <a:p>
          <a:r>
            <a:rPr lang="en-US" sz="1100" b="1" dirty="0" smtClean="0">
              <a:solidFill>
                <a:schemeClr val="accent1">
                  <a:lumMod val="75000"/>
                </a:schemeClr>
              </a:solidFill>
              <a:latin typeface="Palatino Linotype" panose="02040502050505030304" pitchFamily="18" charset="0"/>
            </a:rPr>
            <a:t>ARTS</a:t>
          </a:r>
          <a:endParaRPr lang="sr-Cyrl-CS" sz="1800" b="1" dirty="0">
            <a:solidFill>
              <a:schemeClr val="accent1">
                <a:lumMod val="75000"/>
              </a:schemeClr>
            </a:solidFill>
            <a:latin typeface="Palatino Linotype" panose="02040502050505030304" pitchFamily="18" charset="0"/>
          </a:endParaRPr>
        </a:p>
      </dgm:t>
    </dgm:pt>
    <dgm:pt modelId="{EAE58F02-9BEA-4147-9D8D-EADC7ED447ED}" type="parTrans" cxnId="{61BDC42C-9A07-4B2B-A1A3-553E597E8E2B}">
      <dgm:prSet/>
      <dgm:spPr/>
      <dgm:t>
        <a:bodyPr/>
        <a:lstStyle/>
        <a:p>
          <a:endParaRPr lang="sr-Cyrl-CS" sz="1800">
            <a:latin typeface="Palatino Linotype" panose="02040502050505030304" pitchFamily="18" charset="0"/>
          </a:endParaRPr>
        </a:p>
      </dgm:t>
    </dgm:pt>
    <dgm:pt modelId="{36A5FCDC-009A-4641-A5D8-94D3FCCBD324}" type="sibTrans" cxnId="{61BDC42C-9A07-4B2B-A1A3-553E597E8E2B}">
      <dgm:prSet/>
      <dgm:spPr/>
      <dgm:t>
        <a:bodyPr/>
        <a:lstStyle/>
        <a:p>
          <a:endParaRPr lang="sr-Cyrl-CS" sz="1800">
            <a:latin typeface="Palatino Linotype" panose="02040502050505030304" pitchFamily="18" charset="0"/>
          </a:endParaRPr>
        </a:p>
      </dgm:t>
    </dgm:pt>
    <dgm:pt modelId="{ACFC6DA5-2475-40FA-B807-C1766652C62A}">
      <dgm:prSet phldrT="[Text]" custT="1"/>
      <dgm:spPr/>
      <dgm:t>
        <a:bodyPr/>
        <a:lstStyle/>
        <a:p>
          <a:r>
            <a:rPr lang="en-US" sz="1200" b="1" dirty="0" smtClean="0">
              <a:solidFill>
                <a:schemeClr val="accent1">
                  <a:lumMod val="75000"/>
                </a:schemeClr>
              </a:solidFill>
              <a:latin typeface="Palatino Linotype" panose="02040502050505030304" pitchFamily="18" charset="0"/>
            </a:rPr>
            <a:t>MEDICAL SCIENCES</a:t>
          </a:r>
          <a:endParaRPr lang="sr-Cyrl-CS" sz="1200" b="1" dirty="0">
            <a:solidFill>
              <a:schemeClr val="accent1">
                <a:lumMod val="75000"/>
              </a:schemeClr>
            </a:solidFill>
            <a:latin typeface="Palatino Linotype" panose="02040502050505030304" pitchFamily="18" charset="0"/>
          </a:endParaRPr>
        </a:p>
      </dgm:t>
    </dgm:pt>
    <dgm:pt modelId="{BB5D091A-2DCB-4F67-9F23-7647252197C3}" type="parTrans" cxnId="{B8597D10-64E6-41EE-849F-CDBB0FFE98F4}">
      <dgm:prSet/>
      <dgm:spPr/>
      <dgm:t>
        <a:bodyPr/>
        <a:lstStyle/>
        <a:p>
          <a:endParaRPr lang="sr-Cyrl-CS" sz="1800">
            <a:latin typeface="Palatino Linotype" panose="02040502050505030304" pitchFamily="18" charset="0"/>
          </a:endParaRPr>
        </a:p>
      </dgm:t>
    </dgm:pt>
    <dgm:pt modelId="{0AC4E68B-8F35-420C-AA79-41CAEA6D0A16}" type="sibTrans" cxnId="{B8597D10-64E6-41EE-849F-CDBB0FFE98F4}">
      <dgm:prSet/>
      <dgm:spPr/>
      <dgm:t>
        <a:bodyPr/>
        <a:lstStyle/>
        <a:p>
          <a:endParaRPr lang="sr-Cyrl-CS" sz="1800">
            <a:latin typeface="Palatino Linotype" panose="02040502050505030304" pitchFamily="18" charset="0"/>
          </a:endParaRPr>
        </a:p>
      </dgm:t>
    </dgm:pt>
    <dgm:pt modelId="{D7250C4E-A475-494E-A081-51B36AD0B525}" type="pres">
      <dgm:prSet presAssocID="{E0FA8854-18DC-40DB-A6D8-3F2DB63122B8}" presName="compositeShape" presStyleCnt="0">
        <dgm:presLayoutVars>
          <dgm:chMax val="7"/>
          <dgm:dir/>
          <dgm:resizeHandles val="exact"/>
        </dgm:presLayoutVars>
      </dgm:prSet>
      <dgm:spPr/>
    </dgm:pt>
    <dgm:pt modelId="{59D9BE3F-589E-4A5F-BE0E-18A5B7F85A17}" type="pres">
      <dgm:prSet presAssocID="{A4A70F4F-2EAC-4D8A-B4B3-8EC35478FE42}" presName="circ1" presStyleLbl="vennNode1" presStyleIdx="0" presStyleCnt="5" custScaleX="117732" custScaleY="117732" custLinFactNeighborX="11999" custLinFactNeighborY="-8046"/>
      <dgm:spPr>
        <a:solidFill>
          <a:srgbClr val="7030A0">
            <a:alpha val="50000"/>
          </a:srgbClr>
        </a:solidFill>
        <a:ln>
          <a:noFill/>
        </a:ln>
      </dgm:spPr>
    </dgm:pt>
    <dgm:pt modelId="{AE3E3914-7CFB-4C6F-AFC2-68A79883F6FD}" type="pres">
      <dgm:prSet presAssocID="{A4A70F4F-2EAC-4D8A-B4B3-8EC35478FE42}" presName="circ1Tx" presStyleLbl="revTx" presStyleIdx="0" presStyleCnt="0" custScaleX="131523" custLinFactNeighborX="8725" custLinFactNeighborY="16678">
        <dgm:presLayoutVars>
          <dgm:chMax val="0"/>
          <dgm:chPref val="0"/>
          <dgm:bulletEnabled val="1"/>
        </dgm:presLayoutVars>
      </dgm:prSet>
      <dgm:spPr/>
      <dgm:t>
        <a:bodyPr/>
        <a:lstStyle/>
        <a:p>
          <a:endParaRPr lang="en-US"/>
        </a:p>
      </dgm:t>
    </dgm:pt>
    <dgm:pt modelId="{7C2A926C-A25E-498B-9B11-6BC857AE9DE4}" type="pres">
      <dgm:prSet presAssocID="{754A81A8-C8DB-48D7-8B09-31DB1965398B}" presName="circ2" presStyleLbl="vennNode1" presStyleIdx="1" presStyleCnt="5" custScaleX="117732" custScaleY="117732" custLinFactNeighborX="18206" custLinFactNeighborY="-9126"/>
      <dgm:spPr>
        <a:solidFill>
          <a:srgbClr val="00B050">
            <a:alpha val="50000"/>
          </a:srgbClr>
        </a:solidFill>
        <a:ln>
          <a:noFill/>
        </a:ln>
      </dgm:spPr>
    </dgm:pt>
    <dgm:pt modelId="{FA135224-FDDF-4161-B657-703EEB341127}" type="pres">
      <dgm:prSet presAssocID="{754A81A8-C8DB-48D7-8B09-31DB1965398B}" presName="circ2Tx" presStyleLbl="revTx" presStyleIdx="0" presStyleCnt="0" custScaleX="84983" custLinFactNeighborX="4928" custLinFactNeighborY="11259">
        <dgm:presLayoutVars>
          <dgm:chMax val="0"/>
          <dgm:chPref val="0"/>
          <dgm:bulletEnabled val="1"/>
        </dgm:presLayoutVars>
      </dgm:prSet>
      <dgm:spPr/>
      <dgm:t>
        <a:bodyPr/>
        <a:lstStyle/>
        <a:p>
          <a:endParaRPr lang="en-US"/>
        </a:p>
      </dgm:t>
    </dgm:pt>
    <dgm:pt modelId="{DEB6A8D9-1197-4EC6-834E-009A919ADE3C}" type="pres">
      <dgm:prSet presAssocID="{E045F7A9-D1BD-4FAA-BF8A-5EE73E7E5454}" presName="circ3" presStyleLbl="vennNode1" presStyleIdx="2" presStyleCnt="5" custScaleX="117732" custScaleY="117732" custLinFactNeighborX="23877" custLinFactNeighborY="-774"/>
      <dgm:spPr>
        <a:solidFill>
          <a:srgbClr val="FFC000">
            <a:alpha val="50000"/>
          </a:srgbClr>
        </a:solidFill>
        <a:ln>
          <a:noFill/>
        </a:ln>
      </dgm:spPr>
      <dgm:t>
        <a:bodyPr/>
        <a:lstStyle/>
        <a:p>
          <a:endParaRPr lang="sr-Cyrl-RS"/>
        </a:p>
      </dgm:t>
    </dgm:pt>
    <dgm:pt modelId="{B9983440-D6DE-4DF7-AF08-3C31B965CF19}" type="pres">
      <dgm:prSet presAssocID="{E045F7A9-D1BD-4FAA-BF8A-5EE73E7E5454}" presName="circ3Tx" presStyleLbl="revTx" presStyleIdx="0" presStyleCnt="0" custScaleY="45752" custLinFactNeighborX="-7135" custLinFactNeighborY="-15675">
        <dgm:presLayoutVars>
          <dgm:chMax val="0"/>
          <dgm:chPref val="0"/>
          <dgm:bulletEnabled val="1"/>
        </dgm:presLayoutVars>
      </dgm:prSet>
      <dgm:spPr/>
      <dgm:t>
        <a:bodyPr/>
        <a:lstStyle/>
        <a:p>
          <a:endParaRPr lang="en-US"/>
        </a:p>
      </dgm:t>
    </dgm:pt>
    <dgm:pt modelId="{7BD0A8C9-B0DD-4417-BDFF-A7459EA441B7}" type="pres">
      <dgm:prSet presAssocID="{ACFC6DA5-2475-40FA-B807-C1766652C62A}" presName="circ4" presStyleLbl="vennNode1" presStyleIdx="3" presStyleCnt="5" custScaleX="117732" custScaleY="117732" custLinFactNeighborX="15903" custLinFactNeighborY="-774"/>
      <dgm:spPr>
        <a:solidFill>
          <a:srgbClr val="C00000">
            <a:alpha val="50000"/>
          </a:srgbClr>
        </a:solidFill>
        <a:ln>
          <a:noFill/>
        </a:ln>
      </dgm:spPr>
      <dgm:t>
        <a:bodyPr/>
        <a:lstStyle/>
        <a:p>
          <a:endParaRPr lang="sr-Cyrl-RS"/>
        </a:p>
      </dgm:t>
    </dgm:pt>
    <dgm:pt modelId="{FCA3D251-DC49-4C1D-B613-96C99E3DF74D}" type="pres">
      <dgm:prSet presAssocID="{ACFC6DA5-2475-40FA-B807-C1766652C62A}" presName="circ4Tx" presStyleLbl="revTx" presStyleIdx="0" presStyleCnt="0" custScaleX="107887" custLinFactNeighborX="18699" custLinFactNeighborY="-7527">
        <dgm:presLayoutVars>
          <dgm:chMax val="0"/>
          <dgm:chPref val="0"/>
          <dgm:bulletEnabled val="1"/>
        </dgm:presLayoutVars>
      </dgm:prSet>
      <dgm:spPr/>
      <dgm:t>
        <a:bodyPr/>
        <a:lstStyle/>
        <a:p>
          <a:endParaRPr lang="en-US"/>
        </a:p>
      </dgm:t>
    </dgm:pt>
    <dgm:pt modelId="{7E5E76C3-B973-4539-9D7E-CC773040F6AC}" type="pres">
      <dgm:prSet presAssocID="{6192F3C1-CB1D-4D88-A5E6-FE7595F01857}" presName="circ5" presStyleLbl="vennNode1" presStyleIdx="4" presStyleCnt="5" custScaleX="117732" custScaleY="117732" custLinFactNeighborX="5793" custLinFactNeighborY="-4702"/>
      <dgm:spPr>
        <a:solidFill>
          <a:schemeClr val="tx2">
            <a:lumMod val="60000"/>
            <a:lumOff val="40000"/>
            <a:alpha val="50000"/>
          </a:schemeClr>
        </a:solidFill>
        <a:ln>
          <a:noFill/>
        </a:ln>
      </dgm:spPr>
    </dgm:pt>
    <dgm:pt modelId="{DB41ACFF-E342-4781-BFFE-F0FC3B86980F}" type="pres">
      <dgm:prSet presAssocID="{6192F3C1-CB1D-4D88-A5E6-FE7595F01857}" presName="circ5Tx" presStyleLbl="revTx" presStyleIdx="0" presStyleCnt="0" custScaleX="130899" custLinFactNeighborX="-35055" custLinFactNeighborY="23909">
        <dgm:presLayoutVars>
          <dgm:chMax val="0"/>
          <dgm:chPref val="0"/>
          <dgm:bulletEnabled val="1"/>
        </dgm:presLayoutVars>
      </dgm:prSet>
      <dgm:spPr/>
      <dgm:t>
        <a:bodyPr/>
        <a:lstStyle/>
        <a:p>
          <a:endParaRPr lang="en-US"/>
        </a:p>
      </dgm:t>
    </dgm:pt>
  </dgm:ptLst>
  <dgm:cxnLst>
    <dgm:cxn modelId="{3FB4B71C-BED3-4E83-B56C-4314B8A85C09}" type="presOf" srcId="{A4A70F4F-2EAC-4D8A-B4B3-8EC35478FE42}" destId="{AE3E3914-7CFB-4C6F-AFC2-68A79883F6FD}" srcOrd="0" destOrd="0" presId="urn:microsoft.com/office/officeart/2005/8/layout/venn1"/>
    <dgm:cxn modelId="{CA7B74AA-78B1-4C03-A908-9983757A0702}" type="presOf" srcId="{6192F3C1-CB1D-4D88-A5E6-FE7595F01857}" destId="{DB41ACFF-E342-4781-BFFE-F0FC3B86980F}" srcOrd="0" destOrd="0" presId="urn:microsoft.com/office/officeart/2005/8/layout/venn1"/>
    <dgm:cxn modelId="{8BF66FD2-4627-4495-AB7B-8E8DBE3B8ACA}" type="presOf" srcId="{E0FA8854-18DC-40DB-A6D8-3F2DB63122B8}" destId="{D7250C4E-A475-494E-A081-51B36AD0B525}" srcOrd="0" destOrd="0" presId="urn:microsoft.com/office/officeart/2005/8/layout/venn1"/>
    <dgm:cxn modelId="{61BDC42C-9A07-4B2B-A1A3-553E597E8E2B}" srcId="{E0FA8854-18DC-40DB-A6D8-3F2DB63122B8}" destId="{E045F7A9-D1BD-4FAA-BF8A-5EE73E7E5454}" srcOrd="2" destOrd="0" parTransId="{EAE58F02-9BEA-4147-9D8D-EADC7ED447ED}" sibTransId="{36A5FCDC-009A-4641-A5D8-94D3FCCBD324}"/>
    <dgm:cxn modelId="{B8597D10-64E6-41EE-849F-CDBB0FFE98F4}" srcId="{E0FA8854-18DC-40DB-A6D8-3F2DB63122B8}" destId="{ACFC6DA5-2475-40FA-B807-C1766652C62A}" srcOrd="3" destOrd="0" parTransId="{BB5D091A-2DCB-4F67-9F23-7647252197C3}" sibTransId="{0AC4E68B-8F35-420C-AA79-41CAEA6D0A16}"/>
    <dgm:cxn modelId="{90FD93E3-5253-484B-B966-49F32D87709E}" type="presOf" srcId="{E045F7A9-D1BD-4FAA-BF8A-5EE73E7E5454}" destId="{B9983440-D6DE-4DF7-AF08-3C31B965CF19}" srcOrd="0" destOrd="0" presId="urn:microsoft.com/office/officeart/2005/8/layout/venn1"/>
    <dgm:cxn modelId="{FEAE3DED-D074-49D0-8F2C-DA3F5D6BE67A}" type="presOf" srcId="{754A81A8-C8DB-48D7-8B09-31DB1965398B}" destId="{FA135224-FDDF-4161-B657-703EEB341127}" srcOrd="0" destOrd="0" presId="urn:microsoft.com/office/officeart/2005/8/layout/venn1"/>
    <dgm:cxn modelId="{BA089C37-513A-452E-BA2E-A3947DF4502F}" srcId="{E0FA8854-18DC-40DB-A6D8-3F2DB63122B8}" destId="{A4A70F4F-2EAC-4D8A-B4B3-8EC35478FE42}" srcOrd="0" destOrd="0" parTransId="{A1393ABF-B296-4539-A5C3-9E75A90E34FA}" sibTransId="{DD7204BE-2AC6-49B2-B674-4FFD32DBDFA5}"/>
    <dgm:cxn modelId="{98876858-4679-4FB4-B1EB-1CFC69045366}" type="presOf" srcId="{ACFC6DA5-2475-40FA-B807-C1766652C62A}" destId="{FCA3D251-DC49-4C1D-B613-96C99E3DF74D}" srcOrd="0" destOrd="0" presId="urn:microsoft.com/office/officeart/2005/8/layout/venn1"/>
    <dgm:cxn modelId="{61C7D10F-75FF-463A-B820-443FE063554C}" srcId="{E0FA8854-18DC-40DB-A6D8-3F2DB63122B8}" destId="{754A81A8-C8DB-48D7-8B09-31DB1965398B}" srcOrd="1" destOrd="0" parTransId="{24EEAF65-FB69-4366-B191-B4F9FB328D02}" sibTransId="{1B8C227F-F00F-4AE1-90FC-69B5D3788CED}"/>
    <dgm:cxn modelId="{3E77F722-D6BB-4D7E-97FB-6DA64479D9D3}" srcId="{E0FA8854-18DC-40DB-A6D8-3F2DB63122B8}" destId="{6192F3C1-CB1D-4D88-A5E6-FE7595F01857}" srcOrd="4" destOrd="0" parTransId="{CCAE9423-0DF7-4A3D-9DE9-8ACF90AD9FF3}" sibTransId="{F2340D12-D0B9-4272-A25A-A88EF2758741}"/>
    <dgm:cxn modelId="{C89C029F-1BF4-479E-9D6C-9DFC6143B715}" type="presParOf" srcId="{D7250C4E-A475-494E-A081-51B36AD0B525}" destId="{59D9BE3F-589E-4A5F-BE0E-18A5B7F85A17}" srcOrd="0" destOrd="0" presId="urn:microsoft.com/office/officeart/2005/8/layout/venn1"/>
    <dgm:cxn modelId="{0FAF60D6-C08A-446E-8DE9-3E9098ECBD94}" type="presParOf" srcId="{D7250C4E-A475-494E-A081-51B36AD0B525}" destId="{AE3E3914-7CFB-4C6F-AFC2-68A79883F6FD}" srcOrd="1" destOrd="0" presId="urn:microsoft.com/office/officeart/2005/8/layout/venn1"/>
    <dgm:cxn modelId="{7D05B742-C591-4D3D-8AF5-0A6DF5E90CC4}" type="presParOf" srcId="{D7250C4E-A475-494E-A081-51B36AD0B525}" destId="{7C2A926C-A25E-498B-9B11-6BC857AE9DE4}" srcOrd="2" destOrd="0" presId="urn:microsoft.com/office/officeart/2005/8/layout/venn1"/>
    <dgm:cxn modelId="{8A75C723-CAD2-4DA6-A723-3D3F8E52FFD3}" type="presParOf" srcId="{D7250C4E-A475-494E-A081-51B36AD0B525}" destId="{FA135224-FDDF-4161-B657-703EEB341127}" srcOrd="3" destOrd="0" presId="urn:microsoft.com/office/officeart/2005/8/layout/venn1"/>
    <dgm:cxn modelId="{E9157A33-12B7-4595-B073-B863D4BE6CD6}" type="presParOf" srcId="{D7250C4E-A475-494E-A081-51B36AD0B525}" destId="{DEB6A8D9-1197-4EC6-834E-009A919ADE3C}" srcOrd="4" destOrd="0" presId="urn:microsoft.com/office/officeart/2005/8/layout/venn1"/>
    <dgm:cxn modelId="{59C4ED59-DA33-487F-B75A-DA34A97A137A}" type="presParOf" srcId="{D7250C4E-A475-494E-A081-51B36AD0B525}" destId="{B9983440-D6DE-4DF7-AF08-3C31B965CF19}" srcOrd="5" destOrd="0" presId="urn:microsoft.com/office/officeart/2005/8/layout/venn1"/>
    <dgm:cxn modelId="{8F3FA3F2-4EDA-404D-9E97-81EFF05582B3}" type="presParOf" srcId="{D7250C4E-A475-494E-A081-51B36AD0B525}" destId="{7BD0A8C9-B0DD-4417-BDFF-A7459EA441B7}" srcOrd="6" destOrd="0" presId="urn:microsoft.com/office/officeart/2005/8/layout/venn1"/>
    <dgm:cxn modelId="{6C3F717C-FB1A-4D2B-8DDB-2CF0D60081FC}" type="presParOf" srcId="{D7250C4E-A475-494E-A081-51B36AD0B525}" destId="{FCA3D251-DC49-4C1D-B613-96C99E3DF74D}" srcOrd="7" destOrd="0" presId="urn:microsoft.com/office/officeart/2005/8/layout/venn1"/>
    <dgm:cxn modelId="{3B51BCE2-2510-42A7-AD52-EDFCE7BEAAF5}" type="presParOf" srcId="{D7250C4E-A475-494E-A081-51B36AD0B525}" destId="{7E5E76C3-B973-4539-9D7E-CC773040F6AC}" srcOrd="8" destOrd="0" presId="urn:microsoft.com/office/officeart/2005/8/layout/venn1"/>
    <dgm:cxn modelId="{A825F543-03A1-412C-B24D-B0AF9A2284D9}" type="presParOf" srcId="{D7250C4E-A475-494E-A081-51B36AD0B525}" destId="{DB41ACFF-E342-4781-BFFE-F0FC3B86980F}" srcOrd="9" destOrd="0" presId="urn:microsoft.com/office/officeart/2005/8/layout/ven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9BE3F-589E-4A5F-BE0E-18A5B7F85A17}">
      <dsp:nvSpPr>
        <dsp:cNvPr id="0" name=""/>
        <dsp:cNvSpPr/>
      </dsp:nvSpPr>
      <dsp:spPr>
        <a:xfrm>
          <a:off x="1373521" y="711568"/>
          <a:ext cx="979622" cy="979622"/>
        </a:xfrm>
        <a:prstGeom prst="ellipse">
          <a:avLst/>
        </a:prstGeom>
        <a:solidFill>
          <a:srgbClr val="7030A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AE3E3914-7CFB-4C6F-AFC2-68A79883F6FD}">
      <dsp:nvSpPr>
        <dsp:cNvPr id="0" name=""/>
        <dsp:cNvSpPr/>
      </dsp:nvSpPr>
      <dsp:spPr>
        <a:xfrm>
          <a:off x="1212968" y="267916"/>
          <a:ext cx="1269474" cy="5586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accent1">
                  <a:lumMod val="75000"/>
                </a:schemeClr>
              </a:solidFill>
              <a:latin typeface="Palatino Linotype" panose="02040502050505030304" pitchFamily="18" charset="0"/>
            </a:rPr>
            <a:t>ENGINEERING AND TECHNOLOGY</a:t>
          </a:r>
          <a:endParaRPr lang="sr-Cyrl-CS" sz="1000" b="1" kern="1200" dirty="0">
            <a:solidFill>
              <a:schemeClr val="accent1">
                <a:lumMod val="75000"/>
              </a:schemeClr>
            </a:solidFill>
            <a:latin typeface="Palatino Linotype" panose="02040502050505030304" pitchFamily="18" charset="0"/>
          </a:endParaRPr>
        </a:p>
      </dsp:txBody>
      <dsp:txXfrm>
        <a:off x="1212968" y="267916"/>
        <a:ext cx="1269474" cy="558681"/>
      </dsp:txXfrm>
    </dsp:sp>
    <dsp:sp modelId="{7C2A926C-A25E-498B-9B11-6BC857AE9DE4}">
      <dsp:nvSpPr>
        <dsp:cNvPr id="0" name=""/>
        <dsp:cNvSpPr/>
      </dsp:nvSpPr>
      <dsp:spPr>
        <a:xfrm>
          <a:off x="1741690" y="932473"/>
          <a:ext cx="979622" cy="979622"/>
        </a:xfrm>
        <a:prstGeom prst="ellipse">
          <a:avLst/>
        </a:prstGeom>
        <a:solidFill>
          <a:srgbClr val="00B05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FA135224-FDDF-4161-B657-703EEB341127}">
      <dsp:nvSpPr>
        <dsp:cNvPr id="0" name=""/>
        <dsp:cNvSpPr/>
      </dsp:nvSpPr>
      <dsp:spPr>
        <a:xfrm>
          <a:off x="2627262" y="979978"/>
          <a:ext cx="735410" cy="6062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accent1">
                  <a:lumMod val="75000"/>
                </a:schemeClr>
              </a:solidFill>
              <a:latin typeface="Palatino Linotype" panose="02040502050505030304" pitchFamily="18" charset="0"/>
            </a:rPr>
            <a:t>NATURAL SCIENCES</a:t>
          </a:r>
          <a:endParaRPr lang="sr-Cyrl-CS" sz="1100" b="1" kern="1200" dirty="0">
            <a:solidFill>
              <a:schemeClr val="accent1">
                <a:lumMod val="75000"/>
              </a:schemeClr>
            </a:solidFill>
            <a:latin typeface="Palatino Linotype" panose="02040502050505030304" pitchFamily="18" charset="0"/>
          </a:endParaRPr>
        </a:p>
      </dsp:txBody>
      <dsp:txXfrm>
        <a:off x="2627262" y="979978"/>
        <a:ext cx="735410" cy="606228"/>
      </dsp:txXfrm>
    </dsp:sp>
    <dsp:sp modelId="{DEB6A8D9-1197-4EC6-834E-009A919ADE3C}">
      <dsp:nvSpPr>
        <dsp:cNvPr id="0" name=""/>
        <dsp:cNvSpPr/>
      </dsp:nvSpPr>
      <dsp:spPr>
        <a:xfrm>
          <a:off x="1668060" y="1374263"/>
          <a:ext cx="979622" cy="979622"/>
        </a:xfrm>
        <a:prstGeom prst="ellipse">
          <a:avLst/>
        </a:prstGeom>
        <a:solidFill>
          <a:srgbClr val="FFC0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B9983440-D6DE-4DF7-AF08-3C31B965CF19}">
      <dsp:nvSpPr>
        <dsp:cNvPr id="0" name=""/>
        <dsp:cNvSpPr/>
      </dsp:nvSpPr>
      <dsp:spPr>
        <a:xfrm>
          <a:off x="2367410" y="2015284"/>
          <a:ext cx="865361" cy="2773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accent1">
                  <a:lumMod val="75000"/>
                </a:schemeClr>
              </a:solidFill>
              <a:latin typeface="Palatino Linotype" panose="02040502050505030304" pitchFamily="18" charset="0"/>
            </a:rPr>
            <a:t>ARTS</a:t>
          </a:r>
          <a:endParaRPr lang="sr-Cyrl-CS" sz="1800" b="1" kern="1200" dirty="0">
            <a:solidFill>
              <a:schemeClr val="accent1">
                <a:lumMod val="75000"/>
              </a:schemeClr>
            </a:solidFill>
            <a:latin typeface="Palatino Linotype" panose="02040502050505030304" pitchFamily="18" charset="0"/>
          </a:endParaRPr>
        </a:p>
      </dsp:txBody>
      <dsp:txXfrm>
        <a:off x="2367410" y="2015284"/>
        <a:ext cx="865361" cy="277361"/>
      </dsp:txXfrm>
    </dsp:sp>
    <dsp:sp modelId="{7BD0A8C9-B0DD-4417-BDFF-A7459EA441B7}">
      <dsp:nvSpPr>
        <dsp:cNvPr id="0" name=""/>
        <dsp:cNvSpPr/>
      </dsp:nvSpPr>
      <dsp:spPr>
        <a:xfrm>
          <a:off x="1210300" y="1374263"/>
          <a:ext cx="979622" cy="979622"/>
        </a:xfrm>
        <a:prstGeom prst="ellipse">
          <a:avLst/>
        </a:prstGeom>
        <a:solidFill>
          <a:srgbClr val="C000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FCA3D251-DC49-4C1D-B613-96C99E3DF74D}">
      <dsp:nvSpPr>
        <dsp:cNvPr id="0" name=""/>
        <dsp:cNvSpPr/>
      </dsp:nvSpPr>
      <dsp:spPr>
        <a:xfrm>
          <a:off x="360155" y="1900246"/>
          <a:ext cx="933612" cy="6062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lumMod val="75000"/>
                </a:schemeClr>
              </a:solidFill>
              <a:latin typeface="Palatino Linotype" panose="02040502050505030304" pitchFamily="18" charset="0"/>
            </a:rPr>
            <a:t>MEDICAL SCIENCES</a:t>
          </a:r>
          <a:endParaRPr lang="sr-Cyrl-CS" sz="1200" b="1" kern="1200" dirty="0">
            <a:solidFill>
              <a:schemeClr val="accent1">
                <a:lumMod val="75000"/>
              </a:schemeClr>
            </a:solidFill>
            <a:latin typeface="Palatino Linotype" panose="02040502050505030304" pitchFamily="18" charset="0"/>
          </a:endParaRPr>
        </a:p>
      </dsp:txBody>
      <dsp:txXfrm>
        <a:off x="360155" y="1900246"/>
        <a:ext cx="933612" cy="606228"/>
      </dsp:txXfrm>
    </dsp:sp>
    <dsp:sp modelId="{7E5E76C3-B973-4539-9D7E-CC773040F6AC}">
      <dsp:nvSpPr>
        <dsp:cNvPr id="0" name=""/>
        <dsp:cNvSpPr/>
      </dsp:nvSpPr>
      <dsp:spPr>
        <a:xfrm>
          <a:off x="1005359" y="969284"/>
          <a:ext cx="979622" cy="979622"/>
        </a:xfrm>
        <a:prstGeom prst="ellipse">
          <a:avLst/>
        </a:prstGeom>
        <a:solidFill>
          <a:schemeClr val="tx2">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DB41ACFF-E342-4781-BFFE-F0FC3B86980F}">
      <dsp:nvSpPr>
        <dsp:cNvPr id="0" name=""/>
        <dsp:cNvSpPr/>
      </dsp:nvSpPr>
      <dsp:spPr>
        <a:xfrm>
          <a:off x="-34359" y="1056666"/>
          <a:ext cx="1132749" cy="6062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accent1">
                  <a:lumMod val="75000"/>
                </a:schemeClr>
              </a:solidFill>
              <a:latin typeface="Palatino Linotype" panose="02040502050505030304" pitchFamily="18" charset="0"/>
            </a:rPr>
            <a:t>SOCIAL SCIENCES AND HUMANITIES</a:t>
          </a:r>
          <a:endParaRPr lang="sr-Cyrl-CS" sz="1100" b="1" kern="1200" dirty="0">
            <a:solidFill>
              <a:schemeClr val="accent1">
                <a:lumMod val="75000"/>
              </a:schemeClr>
            </a:solidFill>
            <a:latin typeface="Palatino Linotype" panose="02040502050505030304" pitchFamily="18" charset="0"/>
          </a:endParaRPr>
        </a:p>
      </dsp:txBody>
      <dsp:txXfrm>
        <a:off x="-34359" y="1056666"/>
        <a:ext cx="1132749" cy="6062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25146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201086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320112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373251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365044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321913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343807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68151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170989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389520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A2DA1-65D4-4057-80A4-ABC15B9F444C}" type="datetimeFigureOut">
              <a:rPr lang="en-GB" smtClean="0"/>
              <a:pPr/>
              <a:t>25/11/2018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84187-C88F-4BB7-B991-316E4FB1E5F0}" type="slidenum">
              <a:rPr lang="en-GB" smtClean="0"/>
              <a:pPr/>
              <a:t>‹#›</a:t>
            </a:fld>
            <a:endParaRPr lang="en-GB"/>
          </a:p>
        </p:txBody>
      </p:sp>
    </p:spTree>
    <p:extLst>
      <p:ext uri="{BB962C8B-B14F-4D97-AF65-F5344CB8AC3E}">
        <p14:creationId xmlns:p14="http://schemas.microsoft.com/office/powerpoint/2010/main" val="198618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stretch>
            <a:fillRect/>
          </a:stretch>
        </p:blipFill>
        <p:spPr>
          <a:xfrm>
            <a:off x="838199" y="365125"/>
            <a:ext cx="10515601" cy="132764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A2DA1-65D4-4057-80A4-ABC15B9F444C}" type="datetimeFigureOut">
              <a:rPr lang="en-GB" smtClean="0"/>
              <a:pPr/>
              <a:t>25/11/2018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84187-C88F-4BB7-B991-316E4FB1E5F0}" type="slidenum">
              <a:rPr lang="en-GB" smtClean="0"/>
              <a:pPr/>
              <a:t>‹#›</a:t>
            </a:fld>
            <a:endParaRPr lang="en-GB"/>
          </a:p>
        </p:txBody>
      </p:sp>
    </p:spTree>
    <p:extLst>
      <p:ext uri="{BB962C8B-B14F-4D97-AF65-F5344CB8AC3E}">
        <p14:creationId xmlns:p14="http://schemas.microsoft.com/office/powerpoint/2010/main" val="80941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rs/url?sa=i&amp;rct=j&amp;q=&amp;esrc=s&amp;source=images&amp;cd=&amp;cad=rja&amp;uact=8&amp;ved=2ahUKEwiDqo76jePeAhXBYVAKHY4ZD6EQjRx6BAgBEAU&amp;url=http://naucionica.com/wp-content/uploads/2018/01/?MA&amp;psig=AOvVaw13BiNKigbzSYYA-ySX-Vjm&amp;ust=154280745063082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4830" y="2277533"/>
            <a:ext cx="7772400" cy="1662066"/>
          </a:xfrm>
        </p:spPr>
        <p:txBody>
          <a:bodyPr>
            <a:noAutofit/>
          </a:bodyPr>
          <a:lstStyle/>
          <a:p>
            <a:r>
              <a:rPr lang="sr-Latn-RS" sz="4800" b="1" dirty="0" smtClean="0"/>
              <a:t>UNIVERSITY OF NOVI SAD</a:t>
            </a:r>
            <a:r>
              <a:rPr lang="en-US" sz="4800" b="1" dirty="0" smtClean="0"/>
              <a:t>,</a:t>
            </a:r>
            <a:r>
              <a:rPr lang="sr-Latn-RS" sz="4800" b="1" dirty="0" smtClean="0"/>
              <a:t> SERBIA</a:t>
            </a:r>
            <a:endParaRPr lang="en-US" sz="4800" b="1" dirty="0"/>
          </a:p>
        </p:txBody>
      </p:sp>
      <p:sp>
        <p:nvSpPr>
          <p:cNvPr id="3" name="Subtitle 2"/>
          <p:cNvSpPr>
            <a:spLocks noGrp="1"/>
          </p:cNvSpPr>
          <p:nvPr>
            <p:ph type="subTitle" idx="1"/>
          </p:nvPr>
        </p:nvSpPr>
        <p:spPr>
          <a:xfrm>
            <a:off x="4510448" y="6014072"/>
            <a:ext cx="6400800" cy="603355"/>
          </a:xfrm>
        </p:spPr>
        <p:txBody>
          <a:bodyPr>
            <a:normAutofit/>
          </a:bodyPr>
          <a:lstStyle/>
          <a:p>
            <a:pPr algn="r"/>
            <a:r>
              <a:rPr lang="sr-Latn-RS" sz="2000" dirty="0" smtClean="0"/>
              <a:t>Laslo Šereš, </a:t>
            </a:r>
            <a:r>
              <a:rPr lang="en-US" sz="2000" dirty="0" smtClean="0"/>
              <a:t>UNS</a:t>
            </a:r>
            <a:endParaRPr lang="en-US" sz="2000" dirty="0"/>
          </a:p>
        </p:txBody>
      </p:sp>
      <p:pic>
        <p:nvPicPr>
          <p:cNvPr id="1030" name="Picture 6"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426" y="4214869"/>
            <a:ext cx="1534160" cy="152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3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11097261"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sz="2400" b="1" dirty="0" smtClean="0">
                <a:solidFill>
                  <a:schemeClr val="tx1">
                    <a:lumMod val="95000"/>
                    <a:lumOff val="5000"/>
                  </a:schemeClr>
                </a:solidFill>
                <a:latin typeface="Palatino Linotype" panose="02040502050505030304" pitchFamily="18" charset="0"/>
                <a:cs typeface="Arial" panose="020B0604020202020204" pitchFamily="34" charset="0"/>
              </a:rPr>
              <a:t>Excellence in science and r</a:t>
            </a:r>
            <a:r>
              <a:rPr lang="en-US" sz="2400" b="1" dirty="0" smtClean="0">
                <a:latin typeface="Palatino Linotype" panose="02040502050505030304" pitchFamily="18" charset="0"/>
              </a:rPr>
              <a:t>esearch</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6" name="TextBox 5"/>
          <p:cNvSpPr txBox="1"/>
          <p:nvPr/>
        </p:nvSpPr>
        <p:spPr>
          <a:xfrm>
            <a:off x="850899" y="2648604"/>
            <a:ext cx="10812781" cy="2966948"/>
          </a:xfrm>
          <a:prstGeom prst="rect">
            <a:avLst/>
          </a:prstGeom>
          <a:noFill/>
        </p:spPr>
        <p:txBody>
          <a:bodyPr wrap="square" lIns="73134" tIns="36567" rIns="73134" bIns="36567">
            <a:spAutoFit/>
          </a:bodyPr>
          <a:lstStyle/>
          <a:p>
            <a:pPr>
              <a:spcBef>
                <a:spcPts val="2400"/>
              </a:spcBef>
              <a:defRPr/>
            </a:pPr>
            <a:r>
              <a:rPr lang="en-US" sz="2400" b="1" i="1" dirty="0" smtClean="0">
                <a:solidFill>
                  <a:srgbClr val="1F497D"/>
                </a:solidFill>
                <a:latin typeface="Palatino Linotype" panose="02040502050505030304" pitchFamily="18" charset="0"/>
              </a:rPr>
              <a:t>Centers </a:t>
            </a:r>
            <a:r>
              <a:rPr lang="en-US" sz="2400" b="1" i="1" dirty="0">
                <a:solidFill>
                  <a:srgbClr val="1F497D"/>
                </a:solidFill>
                <a:latin typeface="Palatino Linotype" panose="02040502050505030304" pitchFamily="18" charset="0"/>
              </a:rPr>
              <a:t>of Excellence at the University of Novi Sad</a:t>
            </a:r>
            <a:endParaRPr lang="ru-RU" sz="2400" b="1" i="1" dirty="0">
              <a:solidFill>
                <a:srgbClr val="1F497D"/>
              </a:solidFill>
              <a:latin typeface="Palatino Linotype" panose="02040502050505030304" pitchFamily="18" charset="0"/>
            </a:endParaRPr>
          </a:p>
          <a:p>
            <a:pPr marL="355600" indent="-355600">
              <a:spcBef>
                <a:spcPts val="1200"/>
              </a:spcBef>
              <a:buFont typeface="Arial" panose="020B0604020202020204" pitchFamily="34" charset="0"/>
              <a:buChar char="•"/>
              <a:defRPr/>
            </a:pPr>
            <a:r>
              <a:rPr lang="en-US" sz="2400" dirty="0" smtClean="0">
                <a:solidFill>
                  <a:prstClr val="black">
                    <a:lumMod val="95000"/>
                    <a:lumOff val="5000"/>
                  </a:prstClr>
                </a:solidFill>
                <a:latin typeface="Palatino Linotype" panose="02040502050505030304" pitchFamily="18" charset="0"/>
              </a:rPr>
              <a:t>Accredited Cent</a:t>
            </a:r>
            <a:r>
              <a:rPr lang="sr-Latn-RS" sz="2400" dirty="0" smtClean="0">
                <a:solidFill>
                  <a:prstClr val="black">
                    <a:lumMod val="95000"/>
                    <a:lumOff val="5000"/>
                  </a:prstClr>
                </a:solidFill>
                <a:latin typeface="Palatino Linotype" panose="02040502050505030304" pitchFamily="18" charset="0"/>
              </a:rPr>
              <a:t>e</a:t>
            </a:r>
            <a:r>
              <a:rPr lang="en-US" sz="2400" dirty="0" err="1" smtClean="0">
                <a:solidFill>
                  <a:prstClr val="black">
                    <a:lumMod val="95000"/>
                    <a:lumOff val="5000"/>
                  </a:prstClr>
                </a:solidFill>
                <a:latin typeface="Palatino Linotype" panose="02040502050505030304" pitchFamily="18" charset="0"/>
              </a:rPr>
              <a:t>rs</a:t>
            </a:r>
            <a:r>
              <a:rPr lang="en-US" sz="2400" dirty="0" smtClean="0">
                <a:solidFill>
                  <a:prstClr val="black">
                    <a:lumMod val="95000"/>
                    <a:lumOff val="5000"/>
                  </a:prstClr>
                </a:solidFill>
                <a:latin typeface="Palatino Linotype" panose="02040502050505030304" pitchFamily="18" charset="0"/>
              </a:rPr>
              <a:t> </a:t>
            </a:r>
            <a:r>
              <a:rPr lang="en-US" sz="2400" dirty="0">
                <a:solidFill>
                  <a:prstClr val="black">
                    <a:lumMod val="95000"/>
                    <a:lumOff val="5000"/>
                  </a:prstClr>
                </a:solidFill>
                <a:latin typeface="Palatino Linotype" panose="02040502050505030304" pitchFamily="18" charset="0"/>
              </a:rPr>
              <a:t>of excellence in the field of mathematics, </a:t>
            </a:r>
            <a:r>
              <a:rPr lang="en-US" sz="2400" dirty="0" err="1" smtClean="0">
                <a:solidFill>
                  <a:prstClr val="black">
                    <a:lumMod val="95000"/>
                    <a:lumOff val="5000"/>
                  </a:prstClr>
                </a:solidFill>
                <a:latin typeface="Palatino Linotype" panose="02040502050505030304" pitchFamily="18" charset="0"/>
              </a:rPr>
              <a:t>vibro</a:t>
            </a:r>
            <a:r>
              <a:rPr lang="en-US" sz="2400" dirty="0" smtClean="0">
                <a:solidFill>
                  <a:prstClr val="black">
                    <a:lumMod val="95000"/>
                    <a:lumOff val="5000"/>
                  </a:prstClr>
                </a:solidFill>
                <a:latin typeface="Palatino Linotype" panose="02040502050505030304" pitchFamily="18" charset="0"/>
              </a:rPr>
              <a:t>-acoustics </a:t>
            </a:r>
            <a:r>
              <a:rPr lang="en-US" sz="2400" dirty="0">
                <a:solidFill>
                  <a:prstClr val="black">
                    <a:lumMod val="95000"/>
                    <a:lumOff val="5000"/>
                  </a:prstClr>
                </a:solidFill>
                <a:latin typeface="Palatino Linotype" panose="02040502050505030304" pitchFamily="18" charset="0"/>
              </a:rPr>
              <a:t>and biotechnology.</a:t>
            </a:r>
            <a:endParaRPr lang="ru-RU" sz="2400" dirty="0">
              <a:solidFill>
                <a:prstClr val="black">
                  <a:lumMod val="95000"/>
                  <a:lumOff val="5000"/>
                </a:prstClr>
              </a:solidFill>
              <a:latin typeface="Palatino Linotype" panose="02040502050505030304" pitchFamily="18" charset="0"/>
            </a:endParaRPr>
          </a:p>
          <a:p>
            <a:pPr marL="355600" indent="-355600">
              <a:spcBef>
                <a:spcPts val="1200"/>
              </a:spcBef>
              <a:buFont typeface="Arial" panose="020B0604020202020204" pitchFamily="34" charset="0"/>
              <a:buChar char="•"/>
              <a:defRPr/>
            </a:pPr>
            <a:r>
              <a:rPr lang="en-US" sz="2400" dirty="0" smtClean="0">
                <a:solidFill>
                  <a:prstClr val="black">
                    <a:lumMod val="95000"/>
                    <a:lumOff val="5000"/>
                  </a:prstClr>
                </a:solidFill>
                <a:latin typeface="Palatino Linotype" panose="02040502050505030304" pitchFamily="18" charset="0"/>
              </a:rPr>
              <a:t>The EU proclaimed the </a:t>
            </a:r>
            <a:r>
              <a:rPr lang="en-US" sz="2400" i="1" dirty="0" err="1">
                <a:solidFill>
                  <a:prstClr val="black">
                    <a:lumMod val="95000"/>
                    <a:lumOff val="5000"/>
                  </a:prstClr>
                </a:solidFill>
                <a:latin typeface="Palatino Linotype" panose="02040502050505030304" pitchFamily="18" charset="0"/>
              </a:rPr>
              <a:t>BioSense</a:t>
            </a:r>
            <a:r>
              <a:rPr lang="en-US" sz="2400" i="1" dirty="0">
                <a:solidFill>
                  <a:prstClr val="black">
                    <a:lumMod val="95000"/>
                    <a:lumOff val="5000"/>
                  </a:prstClr>
                </a:solidFill>
                <a:latin typeface="Palatino Linotype" panose="02040502050505030304" pitchFamily="18" charset="0"/>
              </a:rPr>
              <a:t> </a:t>
            </a:r>
            <a:r>
              <a:rPr lang="en-US" sz="2400" i="1" dirty="0" smtClean="0">
                <a:solidFill>
                  <a:prstClr val="black">
                    <a:lumMod val="95000"/>
                    <a:lumOff val="5000"/>
                  </a:prstClr>
                </a:solidFill>
                <a:latin typeface="Palatino Linotype" panose="02040502050505030304" pitchFamily="18" charset="0"/>
              </a:rPr>
              <a:t>Institute</a:t>
            </a:r>
            <a:r>
              <a:rPr lang="en-US" sz="2400" dirty="0" smtClean="0">
                <a:solidFill>
                  <a:prstClr val="black">
                    <a:lumMod val="95000"/>
                    <a:lumOff val="5000"/>
                  </a:prstClr>
                </a:solidFill>
                <a:latin typeface="Palatino Linotype" panose="02040502050505030304" pitchFamily="18" charset="0"/>
              </a:rPr>
              <a:t> one </a:t>
            </a:r>
            <a:r>
              <a:rPr lang="en-US" sz="2400" dirty="0">
                <a:solidFill>
                  <a:prstClr val="black">
                    <a:lumMod val="95000"/>
                    <a:lumOff val="5000"/>
                  </a:prstClr>
                </a:solidFill>
                <a:latin typeface="Palatino Linotype" panose="02040502050505030304" pitchFamily="18" charset="0"/>
              </a:rPr>
              <a:t>of the 30 research institutions in Europe with the greatest potential in the field of </a:t>
            </a:r>
            <a:r>
              <a:rPr lang="en-US" sz="2400" dirty="0" smtClean="0">
                <a:solidFill>
                  <a:prstClr val="black">
                    <a:lumMod val="95000"/>
                    <a:lumOff val="5000"/>
                  </a:prstClr>
                </a:solidFill>
                <a:latin typeface="Palatino Linotype" panose="02040502050505030304" pitchFamily="18" charset="0"/>
              </a:rPr>
              <a:t>biotechnologies. </a:t>
            </a:r>
            <a:r>
              <a:rPr lang="en-US" sz="2400" dirty="0">
                <a:solidFill>
                  <a:prstClr val="black">
                    <a:lumMod val="95000"/>
                    <a:lumOff val="5000"/>
                  </a:prstClr>
                </a:solidFill>
                <a:latin typeface="Palatino Linotype" panose="02040502050505030304" pitchFamily="18" charset="0"/>
              </a:rPr>
              <a:t>Its project </a:t>
            </a:r>
            <a:r>
              <a:rPr lang="en-US" sz="2400" dirty="0" smtClean="0">
                <a:solidFill>
                  <a:prstClr val="black">
                    <a:lumMod val="95000"/>
                    <a:lumOff val="5000"/>
                  </a:prstClr>
                </a:solidFill>
                <a:latin typeface="Palatino Linotype" panose="02040502050505030304" pitchFamily="18" charset="0"/>
              </a:rPr>
              <a:t>ANTARES, carried out within the program Horizon 2020, was </a:t>
            </a:r>
            <a:r>
              <a:rPr lang="en-US" sz="2400" dirty="0">
                <a:solidFill>
                  <a:prstClr val="black">
                    <a:lumMod val="95000"/>
                    <a:lumOff val="5000"/>
                  </a:prstClr>
                </a:solidFill>
                <a:latin typeface="Palatino Linotype" panose="02040502050505030304" pitchFamily="18" charset="0"/>
              </a:rPr>
              <a:t>best ranked in Europe in </a:t>
            </a:r>
            <a:r>
              <a:rPr lang="en-US" sz="2400" dirty="0" smtClean="0">
                <a:solidFill>
                  <a:prstClr val="black">
                    <a:lumMod val="95000"/>
                    <a:lumOff val="5000"/>
                  </a:prstClr>
                </a:solidFill>
                <a:latin typeface="Palatino Linotype" panose="02040502050505030304" pitchFamily="18" charset="0"/>
              </a:rPr>
              <a:t>2016.</a:t>
            </a:r>
            <a:endParaRPr lang="ru-RU" sz="2400" dirty="0">
              <a:solidFill>
                <a:prstClr val="black">
                  <a:lumMod val="95000"/>
                  <a:lumOff val="5000"/>
                </a:prstClr>
              </a:solidFill>
              <a:latin typeface="Palatino Linotype" panose="02040502050505030304" pitchFamily="18" charset="0"/>
            </a:endParaRPr>
          </a:p>
        </p:txBody>
      </p:sp>
    </p:spTree>
    <p:extLst>
      <p:ext uri="{BB962C8B-B14F-4D97-AF65-F5344CB8AC3E}">
        <p14:creationId xmlns:p14="http://schemas.microsoft.com/office/powerpoint/2010/main" val="1462093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11097261"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sz="2400" b="1" dirty="0" smtClean="0">
                <a:solidFill>
                  <a:schemeClr val="tx1">
                    <a:lumMod val="95000"/>
                    <a:lumOff val="5000"/>
                  </a:schemeClr>
                </a:solidFill>
                <a:latin typeface="Palatino Linotype" panose="02040502050505030304" pitchFamily="18" charset="0"/>
                <a:cs typeface="Arial" panose="020B0604020202020204" pitchFamily="34" charset="0"/>
              </a:rPr>
              <a:t>Knowledge transfer</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6" name="TextBox 5"/>
          <p:cNvSpPr txBox="1"/>
          <p:nvPr/>
        </p:nvSpPr>
        <p:spPr>
          <a:xfrm>
            <a:off x="850899" y="2648604"/>
            <a:ext cx="10812781" cy="3120836"/>
          </a:xfrm>
          <a:prstGeom prst="rect">
            <a:avLst/>
          </a:prstGeom>
          <a:noFill/>
        </p:spPr>
        <p:txBody>
          <a:bodyPr wrap="square" lIns="73134" tIns="36567" rIns="73134" bIns="36567">
            <a:spAutoFit/>
          </a:bodyPr>
          <a:lstStyle/>
          <a:p>
            <a:pPr>
              <a:spcBef>
                <a:spcPts val="2400"/>
              </a:spcBef>
              <a:defRPr/>
            </a:pPr>
            <a:r>
              <a:rPr lang="en-US" sz="2400" b="1" i="1" dirty="0" smtClean="0">
                <a:solidFill>
                  <a:srgbClr val="1F497D"/>
                </a:solidFill>
                <a:latin typeface="Palatino Linotype" panose="02040502050505030304" pitchFamily="18" charset="0"/>
              </a:rPr>
              <a:t>Around 150</a:t>
            </a:r>
            <a:r>
              <a:rPr lang="ru-RU" sz="2400" b="1" i="1" dirty="0" smtClean="0">
                <a:solidFill>
                  <a:srgbClr val="1F497D"/>
                </a:solidFill>
                <a:latin typeface="Palatino Linotype" panose="02040502050505030304" pitchFamily="18" charset="0"/>
              </a:rPr>
              <a:t> </a:t>
            </a:r>
            <a:r>
              <a:rPr lang="ru-RU" sz="2400" b="1" i="1" dirty="0">
                <a:solidFill>
                  <a:srgbClr val="1F497D"/>
                </a:solidFill>
                <a:latin typeface="Palatino Linotype" panose="02040502050505030304" pitchFamily="18" charset="0"/>
              </a:rPr>
              <a:t>start-up </a:t>
            </a:r>
            <a:r>
              <a:rPr lang="en-US" sz="2400" b="1" i="1" dirty="0">
                <a:solidFill>
                  <a:srgbClr val="1F497D"/>
                </a:solidFill>
                <a:latin typeface="Palatino Linotype" panose="02040502050505030304" pitchFamily="18" charset="0"/>
              </a:rPr>
              <a:t>and </a:t>
            </a:r>
            <a:r>
              <a:rPr lang="ru-RU" sz="2400" b="1" i="1" dirty="0">
                <a:solidFill>
                  <a:srgbClr val="1F497D"/>
                </a:solidFill>
                <a:latin typeface="Palatino Linotype" panose="02040502050505030304" pitchFamily="18" charset="0"/>
              </a:rPr>
              <a:t>spin-off </a:t>
            </a:r>
            <a:r>
              <a:rPr lang="en-US" sz="2400" b="1" i="1" dirty="0">
                <a:solidFill>
                  <a:srgbClr val="1F497D"/>
                </a:solidFill>
                <a:latin typeface="Palatino Linotype" panose="02040502050505030304" pitchFamily="18" charset="0"/>
              </a:rPr>
              <a:t>companies founded</a:t>
            </a:r>
            <a:endParaRPr lang="ru-RU" sz="2400" b="1" i="1" dirty="0">
              <a:solidFill>
                <a:srgbClr val="1F497D"/>
              </a:solidFill>
              <a:latin typeface="Palatino Linotype" panose="02040502050505030304" pitchFamily="18" charset="0"/>
            </a:endParaRPr>
          </a:p>
          <a:p>
            <a:pPr marL="355600" indent="-355600">
              <a:spcBef>
                <a:spcPts val="1200"/>
              </a:spcBef>
              <a:buFont typeface="Arial" panose="020B0604020202020204" pitchFamily="34" charset="0"/>
              <a:buChar char="•"/>
              <a:defRPr/>
            </a:pPr>
            <a:r>
              <a:rPr lang="en-US" sz="2400" dirty="0">
                <a:solidFill>
                  <a:prstClr val="black">
                    <a:lumMod val="95000"/>
                    <a:lumOff val="5000"/>
                  </a:prstClr>
                </a:solidFill>
                <a:latin typeface="Palatino Linotype" panose="02040502050505030304" pitchFamily="18" charset="0"/>
              </a:rPr>
              <a:t>Mainly in the IT sector</a:t>
            </a:r>
          </a:p>
          <a:p>
            <a:pPr marL="355600" indent="-355600">
              <a:spcBef>
                <a:spcPts val="1200"/>
              </a:spcBef>
              <a:buFont typeface="Arial" panose="020B0604020202020204" pitchFamily="34" charset="0"/>
              <a:buChar char="•"/>
              <a:defRPr/>
            </a:pPr>
            <a:r>
              <a:rPr lang="en-US" sz="2400" dirty="0">
                <a:solidFill>
                  <a:prstClr val="black">
                    <a:lumMod val="95000"/>
                    <a:lumOff val="5000"/>
                  </a:prstClr>
                </a:solidFill>
                <a:latin typeface="Palatino Linotype" panose="02040502050505030304" pitchFamily="18" charset="0"/>
              </a:rPr>
              <a:t>Employing young </a:t>
            </a:r>
            <a:r>
              <a:rPr lang="en-US" sz="2400" dirty="0" smtClean="0">
                <a:solidFill>
                  <a:prstClr val="black">
                    <a:lumMod val="95000"/>
                    <a:lumOff val="5000"/>
                  </a:prstClr>
                </a:solidFill>
                <a:latin typeface="Palatino Linotype" panose="02040502050505030304" pitchFamily="18" charset="0"/>
              </a:rPr>
              <a:t>engineers</a:t>
            </a:r>
            <a:r>
              <a:rPr lang="en-US" sz="2400" dirty="0" smtClean="0">
                <a:solidFill>
                  <a:prstClr val="black">
                    <a:lumMod val="95000"/>
                    <a:lumOff val="5000"/>
                  </a:prstClr>
                </a:solidFill>
                <a:latin typeface="Palatino Linotype" panose="02040502050505030304" pitchFamily="18" charset="0"/>
              </a:rPr>
              <a:t> </a:t>
            </a:r>
            <a:r>
              <a:rPr lang="en-US" sz="2400" dirty="0">
                <a:solidFill>
                  <a:prstClr val="black">
                    <a:lumMod val="95000"/>
                    <a:lumOff val="5000"/>
                  </a:prstClr>
                </a:solidFill>
                <a:latin typeface="Palatino Linotype" panose="02040502050505030304" pitchFamily="18" charset="0"/>
              </a:rPr>
              <a:t>who graduated from the University of Novi Sad</a:t>
            </a:r>
            <a:r>
              <a:rPr lang="ru-RU" sz="2400" dirty="0">
                <a:solidFill>
                  <a:prstClr val="black">
                    <a:lumMod val="95000"/>
                    <a:lumOff val="5000"/>
                  </a:prstClr>
                </a:solidFill>
                <a:latin typeface="Palatino Linotype" panose="02040502050505030304" pitchFamily="18" charset="0"/>
              </a:rPr>
              <a:t> </a:t>
            </a:r>
          </a:p>
          <a:p>
            <a:pPr marL="355600" indent="-355600">
              <a:spcBef>
                <a:spcPts val="1200"/>
              </a:spcBef>
              <a:buFont typeface="Arial" panose="020B0604020202020204" pitchFamily="34" charset="0"/>
              <a:buChar char="•"/>
              <a:defRPr/>
            </a:pPr>
            <a:r>
              <a:rPr lang="en-US" sz="2400" dirty="0">
                <a:solidFill>
                  <a:prstClr val="black">
                    <a:lumMod val="95000"/>
                    <a:lumOff val="5000"/>
                  </a:prstClr>
                </a:solidFill>
                <a:latin typeface="Palatino Linotype" panose="02040502050505030304" pitchFamily="18" charset="0"/>
              </a:rPr>
              <a:t>Some of these companies implement projects for large international corporations and have contributed to Novi Sad becoming recognized internationally as a “Software Valley”.</a:t>
            </a:r>
            <a:endParaRPr lang="ru-RU" sz="2400" dirty="0">
              <a:solidFill>
                <a:prstClr val="black">
                  <a:lumMod val="95000"/>
                  <a:lumOff val="5000"/>
                </a:prstClr>
              </a:solidFill>
              <a:latin typeface="Palatino Linotype" panose="02040502050505030304" pitchFamily="18" charset="0"/>
            </a:endParaRPr>
          </a:p>
        </p:txBody>
      </p:sp>
    </p:spTree>
    <p:extLst>
      <p:ext uri="{BB962C8B-B14F-4D97-AF65-F5344CB8AC3E}">
        <p14:creationId xmlns:p14="http://schemas.microsoft.com/office/powerpoint/2010/main" val="10966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11097261"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sz="2400" b="1" dirty="0" smtClean="0">
                <a:solidFill>
                  <a:schemeClr val="tx1">
                    <a:lumMod val="95000"/>
                    <a:lumOff val="5000"/>
                  </a:schemeClr>
                </a:solidFill>
                <a:latin typeface="Palatino Linotype" panose="02040502050505030304" pitchFamily="18" charset="0"/>
                <a:cs typeface="Arial" panose="020B0604020202020204" pitchFamily="34" charset="0"/>
              </a:rPr>
              <a:t>New scientific and technology park</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pic>
        <p:nvPicPr>
          <p:cNvPr id="4" name="Picture 4" descr="019"/>
          <p:cNvPicPr>
            <a:picLocks noChangeAspect="1" noChangeArrowheads="1"/>
          </p:cNvPicPr>
          <p:nvPr/>
        </p:nvPicPr>
        <p:blipFill>
          <a:blip r:embed="rId2" cstate="print"/>
          <a:srcRect t="17648" b="8839"/>
          <a:stretch>
            <a:fillRect/>
          </a:stretch>
        </p:blipFill>
        <p:spPr bwMode="auto">
          <a:xfrm>
            <a:off x="5385481" y="3255683"/>
            <a:ext cx="6355607" cy="3035905"/>
          </a:xfrm>
          <a:prstGeom prst="rect">
            <a:avLst/>
          </a:prstGeom>
          <a:noFill/>
          <a:ln w="9525">
            <a:noFill/>
            <a:miter lim="800000"/>
            <a:headEnd/>
            <a:tailEnd/>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374"/>
          <a:stretch/>
        </p:blipFill>
        <p:spPr>
          <a:xfrm>
            <a:off x="689028" y="3255683"/>
            <a:ext cx="4487074" cy="3045784"/>
          </a:xfrm>
          <a:prstGeom prst="rect">
            <a:avLst/>
          </a:prstGeom>
        </p:spPr>
      </p:pic>
      <p:sp>
        <p:nvSpPr>
          <p:cNvPr id="5" name="Oval 4"/>
          <p:cNvSpPr>
            <a:spLocks noChangeAspect="1"/>
          </p:cNvSpPr>
          <p:nvPr/>
        </p:nvSpPr>
        <p:spPr>
          <a:xfrm>
            <a:off x="2185713" y="3534158"/>
            <a:ext cx="2337366" cy="2355627"/>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accent1">
                    <a:lumMod val="75000"/>
                  </a:schemeClr>
                </a:solidFill>
                <a:latin typeface="Palatino Linotype" panose="02040502050505030304" pitchFamily="18" charset="0"/>
              </a:rPr>
              <a:t>PHASE 1</a:t>
            </a:r>
            <a:r>
              <a:rPr lang="sr-Cyrl-RS" b="1" dirty="0">
                <a:solidFill>
                  <a:schemeClr val="accent1">
                    <a:lumMod val="75000"/>
                  </a:schemeClr>
                </a:solidFill>
                <a:latin typeface="Palatino Linotype" panose="02040502050505030304" pitchFamily="18" charset="0"/>
              </a:rPr>
              <a:t>: </a:t>
            </a:r>
          </a:p>
          <a:p>
            <a:pPr algn="ctr" eaLnBrk="1" fontAlgn="auto" hangingPunct="1">
              <a:spcBef>
                <a:spcPts val="0"/>
              </a:spcBef>
              <a:spcAft>
                <a:spcPts val="0"/>
              </a:spcAft>
              <a:defRPr/>
            </a:pPr>
            <a:r>
              <a:rPr lang="en-US" sz="1200" b="1" dirty="0">
                <a:solidFill>
                  <a:schemeClr val="accent1">
                    <a:lumMod val="75000"/>
                  </a:schemeClr>
                </a:solidFill>
                <a:latin typeface="Palatino Linotype" panose="02040502050505030304" pitchFamily="18" charset="0"/>
              </a:rPr>
              <a:t>Laboratories</a:t>
            </a:r>
            <a:endParaRPr lang="sr-Cyrl-RS" sz="1200" b="1" dirty="0">
              <a:solidFill>
                <a:schemeClr val="accent1">
                  <a:lumMod val="75000"/>
                </a:schemeClr>
              </a:solidFill>
              <a:latin typeface="Palatino Linotype" panose="02040502050505030304" pitchFamily="18" charset="0"/>
            </a:endParaRPr>
          </a:p>
          <a:p>
            <a:pPr algn="ctr" eaLnBrk="1" fontAlgn="auto" hangingPunct="1">
              <a:spcBef>
                <a:spcPts val="0"/>
              </a:spcBef>
              <a:spcAft>
                <a:spcPts val="0"/>
              </a:spcAft>
              <a:defRPr/>
            </a:pPr>
            <a:r>
              <a:rPr lang="sr-Cyrl-CS" sz="1200" b="1" dirty="0">
                <a:solidFill>
                  <a:schemeClr val="accent1">
                    <a:lumMod val="75000"/>
                  </a:schemeClr>
                </a:solidFill>
                <a:latin typeface="Palatino Linotype" panose="02040502050505030304" pitchFamily="18" charset="0"/>
              </a:rPr>
              <a:t> </a:t>
            </a:r>
            <a:r>
              <a:rPr lang="sr-Cyrl-CS" sz="1100" b="1" dirty="0">
                <a:solidFill>
                  <a:schemeClr val="accent1">
                    <a:lumMod val="75000"/>
                  </a:schemeClr>
                </a:solidFill>
                <a:latin typeface="Palatino Linotype" panose="02040502050505030304" pitchFamily="18" charset="0"/>
              </a:rPr>
              <a:t>/ </a:t>
            </a:r>
            <a:r>
              <a:rPr lang="en-US" sz="1100" b="1" i="1" dirty="0">
                <a:solidFill>
                  <a:schemeClr val="accent1">
                    <a:lumMod val="75000"/>
                  </a:schemeClr>
                </a:solidFill>
                <a:latin typeface="Palatino Linotype" panose="02040502050505030304" pitchFamily="18" charset="0"/>
              </a:rPr>
              <a:t>done </a:t>
            </a:r>
            <a:r>
              <a:rPr lang="sr-Cyrl-RS" sz="1100" b="1" dirty="0">
                <a:solidFill>
                  <a:schemeClr val="accent1">
                    <a:lumMod val="75000"/>
                  </a:schemeClr>
                </a:solidFill>
                <a:latin typeface="Palatino Linotype" panose="02040502050505030304" pitchFamily="18" charset="0"/>
              </a:rPr>
              <a:t>/</a:t>
            </a:r>
          </a:p>
          <a:p>
            <a:pPr algn="ctr" eaLnBrk="1" fontAlgn="auto" hangingPunct="1">
              <a:spcBef>
                <a:spcPts val="0"/>
              </a:spcBef>
              <a:spcAft>
                <a:spcPts val="0"/>
              </a:spcAft>
              <a:defRPr/>
            </a:pPr>
            <a:r>
              <a:rPr lang="sr-Cyrl-RS" sz="2000" b="1" dirty="0">
                <a:solidFill>
                  <a:schemeClr val="accent1">
                    <a:lumMod val="75000"/>
                  </a:schemeClr>
                </a:solidFill>
                <a:latin typeface="Palatino Linotype" panose="02040502050505030304" pitchFamily="18" charset="0"/>
              </a:rPr>
              <a:t>2</a:t>
            </a:r>
            <a:r>
              <a:rPr lang="en-US" sz="2000" b="1" dirty="0">
                <a:solidFill>
                  <a:schemeClr val="accent1">
                    <a:lumMod val="75000"/>
                  </a:schemeClr>
                </a:solidFill>
                <a:latin typeface="Palatino Linotype" panose="02040502050505030304" pitchFamily="18" charset="0"/>
              </a:rPr>
              <a:t>,</a:t>
            </a:r>
            <a:r>
              <a:rPr lang="sr-Cyrl-RS" sz="2000" b="1" dirty="0">
                <a:solidFill>
                  <a:schemeClr val="accent1">
                    <a:lumMod val="75000"/>
                  </a:schemeClr>
                </a:solidFill>
                <a:latin typeface="Palatino Linotype" panose="02040502050505030304" pitchFamily="18" charset="0"/>
              </a:rPr>
              <a:t>150 </a:t>
            </a:r>
            <a:r>
              <a:rPr lang="en-US" sz="2000" b="1" dirty="0">
                <a:solidFill>
                  <a:schemeClr val="accent1">
                    <a:lumMod val="75000"/>
                  </a:schemeClr>
                </a:solidFill>
                <a:latin typeface="Palatino Linotype" panose="02040502050505030304" pitchFamily="18" charset="0"/>
              </a:rPr>
              <a:t>m</a:t>
            </a:r>
            <a:r>
              <a:rPr lang="sr-Cyrl-RS" sz="2000" b="1" baseline="30000" dirty="0">
                <a:solidFill>
                  <a:schemeClr val="accent1">
                    <a:lumMod val="75000"/>
                  </a:schemeClr>
                </a:solidFill>
                <a:latin typeface="Palatino Linotype" panose="02040502050505030304" pitchFamily="18" charset="0"/>
              </a:rPr>
              <a:t>2</a:t>
            </a:r>
            <a:endParaRPr lang="sr-Cyrl-CS" sz="2000" b="1" baseline="30000" dirty="0">
              <a:solidFill>
                <a:schemeClr val="accent1">
                  <a:lumMod val="75000"/>
                </a:schemeClr>
              </a:solidFill>
              <a:latin typeface="Palatino Linotype" panose="02040502050505030304" pitchFamily="18" charset="0"/>
            </a:endParaRPr>
          </a:p>
        </p:txBody>
      </p:sp>
      <p:sp>
        <p:nvSpPr>
          <p:cNvPr id="7" name="Chevron 6"/>
          <p:cNvSpPr/>
          <p:nvPr/>
        </p:nvSpPr>
        <p:spPr>
          <a:xfrm>
            <a:off x="4460378" y="4224839"/>
            <a:ext cx="1547813" cy="10668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r-Cyrl-CS">
              <a:solidFill>
                <a:schemeClr val="tx1"/>
              </a:solidFill>
            </a:endParaRPr>
          </a:p>
        </p:txBody>
      </p:sp>
      <p:sp>
        <p:nvSpPr>
          <p:cNvPr id="8" name="Oval 7"/>
          <p:cNvSpPr>
            <a:spLocks noChangeAspect="1"/>
          </p:cNvSpPr>
          <p:nvPr/>
        </p:nvSpPr>
        <p:spPr>
          <a:xfrm>
            <a:off x="6110330" y="3536073"/>
            <a:ext cx="2452955" cy="23544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accent1">
                    <a:lumMod val="75000"/>
                  </a:schemeClr>
                </a:solidFill>
                <a:latin typeface="Palatino Linotype" panose="02040502050505030304" pitchFamily="18" charset="0"/>
              </a:rPr>
              <a:t>PHASE 2</a:t>
            </a:r>
            <a:r>
              <a:rPr lang="sr-Cyrl-RS" sz="2000" b="1" dirty="0">
                <a:solidFill>
                  <a:schemeClr val="accent1">
                    <a:lumMod val="75000"/>
                  </a:schemeClr>
                </a:solidFill>
                <a:latin typeface="Palatino Linotype" panose="02040502050505030304" pitchFamily="18" charset="0"/>
              </a:rPr>
              <a:t>: </a:t>
            </a:r>
            <a:endParaRPr lang="en-US" sz="2000" b="1" dirty="0">
              <a:solidFill>
                <a:schemeClr val="accent1">
                  <a:lumMod val="75000"/>
                </a:schemeClr>
              </a:solidFill>
              <a:latin typeface="Palatino Linotype" panose="02040502050505030304" pitchFamily="18" charset="0"/>
            </a:endParaRPr>
          </a:p>
          <a:p>
            <a:pPr algn="ctr" eaLnBrk="1" fontAlgn="auto" hangingPunct="1">
              <a:spcBef>
                <a:spcPts val="0"/>
              </a:spcBef>
              <a:spcAft>
                <a:spcPts val="0"/>
              </a:spcAft>
              <a:defRPr/>
            </a:pPr>
            <a:r>
              <a:rPr lang="en-US" sz="1400" b="1" dirty="0">
                <a:solidFill>
                  <a:schemeClr val="accent1">
                    <a:lumMod val="75000"/>
                  </a:schemeClr>
                </a:solidFill>
                <a:latin typeface="Palatino Linotype" panose="02040502050505030304" pitchFamily="18" charset="0"/>
              </a:rPr>
              <a:t>Technology Park </a:t>
            </a:r>
          </a:p>
          <a:p>
            <a:pPr algn="ctr" eaLnBrk="1" fontAlgn="auto" hangingPunct="1">
              <a:spcBef>
                <a:spcPts val="0"/>
              </a:spcBef>
              <a:spcAft>
                <a:spcPts val="0"/>
              </a:spcAft>
              <a:defRPr/>
            </a:pPr>
            <a:r>
              <a:rPr lang="sr-Cyrl-CS" sz="1200" b="1" dirty="0">
                <a:solidFill>
                  <a:schemeClr val="accent1">
                    <a:lumMod val="75000"/>
                  </a:schemeClr>
                </a:solidFill>
                <a:latin typeface="Palatino Linotype" panose="02040502050505030304" pitchFamily="18" charset="0"/>
              </a:rPr>
              <a:t>/</a:t>
            </a:r>
            <a:r>
              <a:rPr lang="sr-Cyrl-CS" sz="1200" b="1" i="1" dirty="0">
                <a:solidFill>
                  <a:schemeClr val="accent1">
                    <a:lumMod val="75000"/>
                  </a:schemeClr>
                </a:solidFill>
                <a:latin typeface="Palatino Linotype" panose="02040502050505030304" pitchFamily="18" charset="0"/>
              </a:rPr>
              <a:t> </a:t>
            </a:r>
            <a:r>
              <a:rPr lang="en-US" sz="1200" b="1" i="1" dirty="0">
                <a:solidFill>
                  <a:schemeClr val="accent1">
                    <a:lumMod val="75000"/>
                  </a:schemeClr>
                </a:solidFill>
                <a:latin typeface="Palatino Linotype" panose="02040502050505030304" pitchFamily="18" charset="0"/>
              </a:rPr>
              <a:t>under construction </a:t>
            </a:r>
            <a:r>
              <a:rPr lang="sr-Cyrl-RS" sz="1200" b="1" dirty="0">
                <a:solidFill>
                  <a:schemeClr val="accent1">
                    <a:lumMod val="75000"/>
                  </a:schemeClr>
                </a:solidFill>
                <a:latin typeface="Palatino Linotype" panose="02040502050505030304" pitchFamily="18" charset="0"/>
              </a:rPr>
              <a:t>/</a:t>
            </a:r>
          </a:p>
          <a:p>
            <a:pPr algn="ctr" eaLnBrk="1" fontAlgn="auto" hangingPunct="1">
              <a:spcBef>
                <a:spcPts val="0"/>
              </a:spcBef>
              <a:spcAft>
                <a:spcPts val="0"/>
              </a:spcAft>
              <a:defRPr/>
            </a:pPr>
            <a:r>
              <a:rPr lang="sr-Cyrl-RS" sz="2400" b="1" dirty="0">
                <a:solidFill>
                  <a:schemeClr val="accent1">
                    <a:lumMod val="75000"/>
                  </a:schemeClr>
                </a:solidFill>
                <a:latin typeface="Palatino Linotype" panose="02040502050505030304" pitchFamily="18" charset="0"/>
              </a:rPr>
              <a:t>2</a:t>
            </a:r>
            <a:r>
              <a:rPr lang="en-US" sz="2400" b="1" dirty="0">
                <a:solidFill>
                  <a:schemeClr val="accent1">
                    <a:lumMod val="75000"/>
                  </a:schemeClr>
                </a:solidFill>
                <a:latin typeface="Palatino Linotype" panose="02040502050505030304" pitchFamily="18" charset="0"/>
              </a:rPr>
              <a:t>9,</a:t>
            </a:r>
            <a:r>
              <a:rPr lang="sr-Cyrl-RS" sz="2400" b="1" dirty="0">
                <a:solidFill>
                  <a:schemeClr val="accent1">
                    <a:lumMod val="75000"/>
                  </a:schemeClr>
                </a:solidFill>
                <a:latin typeface="Palatino Linotype" panose="02040502050505030304" pitchFamily="18" charset="0"/>
              </a:rPr>
              <a:t>000 </a:t>
            </a:r>
            <a:r>
              <a:rPr lang="en-US" sz="2400" b="1" dirty="0">
                <a:solidFill>
                  <a:schemeClr val="accent1">
                    <a:lumMod val="75000"/>
                  </a:schemeClr>
                </a:solidFill>
                <a:latin typeface="Palatino Linotype" panose="02040502050505030304" pitchFamily="18" charset="0"/>
              </a:rPr>
              <a:t>m</a:t>
            </a:r>
            <a:r>
              <a:rPr lang="sr-Cyrl-RS" sz="2400" b="1" baseline="30000" dirty="0">
                <a:solidFill>
                  <a:schemeClr val="accent1">
                    <a:lumMod val="75000"/>
                  </a:schemeClr>
                </a:solidFill>
                <a:latin typeface="Palatino Linotype" panose="02040502050505030304" pitchFamily="18" charset="0"/>
              </a:rPr>
              <a:t>2</a:t>
            </a:r>
            <a:endParaRPr lang="sr-Cyrl-CS" sz="2400" b="1" dirty="0">
              <a:solidFill>
                <a:schemeClr val="accent1">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2313735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16723" t="14603" r="2460" b="12635"/>
          <a:stretch>
            <a:fillRect/>
          </a:stretch>
        </p:blipFill>
        <p:spPr bwMode="auto">
          <a:xfrm>
            <a:off x="2534955" y="2260970"/>
            <a:ext cx="7411685" cy="4321259"/>
          </a:xfrm>
          <a:prstGeom prst="rect">
            <a:avLst/>
          </a:prstGeom>
          <a:noFill/>
          <a:ln w="9525">
            <a:noFill/>
            <a:miter lim="800000"/>
            <a:headEnd/>
            <a:tailEnd/>
          </a:ln>
        </p:spPr>
      </p:pic>
      <p:sp>
        <p:nvSpPr>
          <p:cNvPr id="10" name="Content Placeholder 2"/>
          <p:cNvSpPr txBox="1">
            <a:spLocks/>
          </p:cNvSpPr>
          <p:nvPr/>
        </p:nvSpPr>
        <p:spPr>
          <a:xfrm>
            <a:off x="6265948" y="3541755"/>
            <a:ext cx="3838575" cy="11420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Latn-RS" sz="3600" dirty="0" smtClean="0">
                <a:solidFill>
                  <a:schemeClr val="bg1"/>
                </a:solidFill>
              </a:rPr>
              <a:t>THANK YOU FOR  </a:t>
            </a:r>
            <a:r>
              <a:rPr lang="en-US" sz="3600" dirty="0" smtClean="0">
                <a:solidFill>
                  <a:schemeClr val="bg1"/>
                </a:solidFill>
              </a:rPr>
              <a:t>YOUR </a:t>
            </a:r>
            <a:r>
              <a:rPr lang="sr-Latn-RS" sz="3600" dirty="0" smtClean="0">
                <a:solidFill>
                  <a:schemeClr val="bg1"/>
                </a:solidFill>
              </a:rPr>
              <a:t>ATTENTION!</a:t>
            </a:r>
            <a:endParaRPr lang="en-US" sz="3600" dirty="0">
              <a:solidFill>
                <a:schemeClr val="bg1"/>
              </a:solidFill>
            </a:endParaRPr>
          </a:p>
        </p:txBody>
      </p:sp>
    </p:spTree>
    <p:extLst>
      <p:ext uri="{BB962C8B-B14F-4D97-AF65-F5344CB8AC3E}">
        <p14:creationId xmlns:p14="http://schemas.microsoft.com/office/powerpoint/2010/main" val="169410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67" y="2734728"/>
            <a:ext cx="3124200" cy="3352800"/>
          </a:xfrm>
          <a:prstGeom prst="rect">
            <a:avLst/>
          </a:prstGeom>
        </p:spPr>
      </p:pic>
      <p:cxnSp>
        <p:nvCxnSpPr>
          <p:cNvPr id="7" name="Straight Arrow Connector 6"/>
          <p:cNvCxnSpPr/>
          <p:nvPr/>
        </p:nvCxnSpPr>
        <p:spPr>
          <a:xfrm flipV="1">
            <a:off x="2252133" y="2887127"/>
            <a:ext cx="2497667" cy="58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93733" y="2648604"/>
            <a:ext cx="6426200" cy="4295517"/>
          </a:xfrm>
          <a:prstGeom prst="rect">
            <a:avLst/>
          </a:prstGeom>
          <a:noFill/>
        </p:spPr>
        <p:txBody>
          <a:bodyPr wrap="square" lIns="73134" tIns="36567" rIns="73134" bIns="36567">
            <a:spAutoFit/>
          </a:bodyPr>
          <a:lstStyle/>
          <a:p>
            <a:pPr marL="342900" indent="-342900" algn="just">
              <a:spcBef>
                <a:spcPts val="9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University of Novi Sad</a:t>
            </a:r>
          </a:p>
          <a:p>
            <a:pPr marL="342900" indent="-342900" algn="just">
              <a:spcBef>
                <a:spcPts val="9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University of Belgrade</a:t>
            </a:r>
          </a:p>
          <a:p>
            <a:pPr marL="342900" indent="-342900" algn="just">
              <a:spcBef>
                <a:spcPts val="9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University of Kragujevac</a:t>
            </a:r>
          </a:p>
          <a:p>
            <a:pPr marL="342900" indent="-342900" algn="just">
              <a:spcBef>
                <a:spcPts val="9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University of Niš</a:t>
            </a:r>
          </a:p>
          <a:p>
            <a:pPr marL="342900" indent="-342900" algn="just">
              <a:spcBef>
                <a:spcPts val="900"/>
              </a:spcBef>
              <a:buFont typeface="Arial" panose="020B0604020202020204" pitchFamily="34" charset="0"/>
              <a:buChar char="•"/>
              <a:defRPr/>
            </a:pPr>
            <a:r>
              <a:rPr lang="en-US" sz="2400" dirty="0">
                <a:solidFill>
                  <a:schemeClr val="tx1">
                    <a:lumMod val="95000"/>
                    <a:lumOff val="5000"/>
                  </a:schemeClr>
                </a:solidFill>
                <a:latin typeface="Palatino Linotype" panose="02040502050505030304" pitchFamily="18" charset="0"/>
                <a:cs typeface="Arial" panose="020B0604020202020204" pitchFamily="34" charset="0"/>
              </a:rPr>
              <a:t>State University of Novi </a:t>
            </a:r>
            <a:r>
              <a:rPr lang="en-US" sz="2400" dirty="0" err="1">
                <a:solidFill>
                  <a:schemeClr val="tx1">
                    <a:lumMod val="95000"/>
                    <a:lumOff val="5000"/>
                  </a:schemeClr>
                </a:solidFill>
                <a:latin typeface="Palatino Linotype" panose="02040502050505030304" pitchFamily="18" charset="0"/>
                <a:cs typeface="Arial" panose="020B0604020202020204" pitchFamily="34" charset="0"/>
              </a:rPr>
              <a:t>Pazar</a:t>
            </a:r>
            <a:endParaRPr lang="sr-Latn-RS" sz="2400" dirty="0">
              <a:solidFill>
                <a:schemeClr val="tx1">
                  <a:lumMod val="95000"/>
                  <a:lumOff val="5000"/>
                </a:schemeClr>
              </a:solidFill>
              <a:latin typeface="Palatino Linotype" panose="02040502050505030304" pitchFamily="18" charset="0"/>
              <a:cs typeface="Arial" panose="020B0604020202020204" pitchFamily="34" charset="0"/>
            </a:endParaRPr>
          </a:p>
          <a:p>
            <a:pPr marL="342900" indent="-342900" algn="just">
              <a:spcBef>
                <a:spcPts val="9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University of Priština (currently located in Kosovska Mitrovica)</a:t>
            </a:r>
          </a:p>
          <a:p>
            <a:pPr marL="342900" indent="-342900" algn="just">
              <a:spcBef>
                <a:spcPts val="9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University of Arts</a:t>
            </a:r>
          </a:p>
          <a:p>
            <a:pPr marL="342900" indent="-342900" algn="just">
              <a:spcBef>
                <a:spcPts val="9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University of Defence</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p:txBody>
      </p:sp>
      <p:cxnSp>
        <p:nvCxnSpPr>
          <p:cNvPr id="16" name="Straight Arrow Connector 15"/>
          <p:cNvCxnSpPr/>
          <p:nvPr/>
        </p:nvCxnSpPr>
        <p:spPr>
          <a:xfrm flipV="1">
            <a:off x="2413000" y="3385074"/>
            <a:ext cx="2336800" cy="47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633133" y="3860794"/>
            <a:ext cx="2116667" cy="482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76600" y="4343393"/>
            <a:ext cx="1473200" cy="451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02467" y="5266255"/>
            <a:ext cx="1947333" cy="4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413000" y="4795300"/>
            <a:ext cx="2336800" cy="23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0899" y="2050248"/>
            <a:ext cx="7522633"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Public Universities in the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Republic </a:t>
            </a: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of Serbia</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435440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69367" y="2050248"/>
            <a:ext cx="7522633"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General information</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15" name="TextBox 14"/>
          <p:cNvSpPr txBox="1"/>
          <p:nvPr/>
        </p:nvSpPr>
        <p:spPr>
          <a:xfrm>
            <a:off x="4326467" y="2648604"/>
            <a:ext cx="7366000" cy="3336280"/>
          </a:xfrm>
          <a:prstGeom prst="rect">
            <a:avLst/>
          </a:prstGeom>
          <a:noFill/>
        </p:spPr>
        <p:txBody>
          <a:bodyPr wrap="square" lIns="73134" tIns="36567" rIns="73134" bIns="36567">
            <a:spAutoFit/>
          </a:bodyPr>
          <a:lstStyle/>
          <a:p>
            <a:pPr marL="342900" indent="-342900" algn="just">
              <a:spcBef>
                <a:spcPts val="900"/>
              </a:spcBef>
              <a:buFont typeface="Arial" panose="020B0604020202020204" pitchFamily="34" charset="0"/>
              <a:buChar char="•"/>
              <a:defRPr/>
            </a:pPr>
            <a:r>
              <a:rPr lang="en-US" sz="2400" dirty="0">
                <a:solidFill>
                  <a:schemeClr val="tx1">
                    <a:lumMod val="95000"/>
                    <a:lumOff val="5000"/>
                  </a:schemeClr>
                </a:solidFill>
                <a:latin typeface="Palatino Linotype" panose="02040502050505030304" pitchFamily="18" charset="0"/>
                <a:cs typeface="Arial" panose="020B0604020202020204" pitchFamily="34" charset="0"/>
              </a:rPr>
              <a:t>Comprehensive university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providing higher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education</a:t>
            </a:r>
            <a:r>
              <a:rPr lang="ru-RU" sz="2400" dirty="0">
                <a:solidFill>
                  <a:schemeClr val="tx1">
                    <a:lumMod val="95000"/>
                    <a:lumOff val="5000"/>
                  </a:schemeClr>
                </a:solidFill>
                <a:latin typeface="Palatino Linotype" panose="02040502050505030304" pitchFamily="18" charset="0"/>
                <a:cs typeface="Arial" panose="020B0604020202020204" pitchFamily="34" charset="0"/>
              </a:rPr>
              <a:t>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in nearly all fields of science</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a:p>
            <a:pPr marL="342900" indent="-342900" algn="just">
              <a:spcBef>
                <a:spcPts val="900"/>
              </a:spcBef>
              <a:buFont typeface="Arial" panose="020B0604020202020204" pitchFamily="34" charset="0"/>
              <a:buChar char="•"/>
              <a:defRPr/>
            </a:pPr>
            <a:r>
              <a:rPr lang="ru-RU" sz="2400" dirty="0" smtClean="0">
                <a:solidFill>
                  <a:schemeClr val="tx1">
                    <a:lumMod val="95000"/>
                    <a:lumOff val="5000"/>
                  </a:schemeClr>
                </a:solidFill>
                <a:latin typeface="Palatino Linotype" panose="02040502050505030304" pitchFamily="18" charset="0"/>
                <a:cs typeface="Arial" panose="020B0604020202020204" pitchFamily="34" charset="0"/>
              </a:rPr>
              <a:t>14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faculties and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3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scientific institutes in 4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cities</a:t>
            </a: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a:t>
            </a:r>
          </a:p>
          <a:p>
            <a:pPr marL="800100" lvl="1" indent="-342900" algn="just">
              <a:spcBef>
                <a:spcPts val="3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Novi Sad – 9 faculties,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3</a:t>
            </a: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scientific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institutes</a:t>
            </a:r>
            <a:endParaRPr lang="sr-Latn-RS" sz="2400" dirty="0" smtClean="0">
              <a:solidFill>
                <a:schemeClr val="tx1">
                  <a:lumMod val="95000"/>
                  <a:lumOff val="5000"/>
                </a:schemeClr>
              </a:solidFill>
              <a:latin typeface="Palatino Linotype" panose="02040502050505030304" pitchFamily="18" charset="0"/>
              <a:cs typeface="Arial" panose="020B0604020202020204" pitchFamily="34" charset="0"/>
            </a:endParaRPr>
          </a:p>
          <a:p>
            <a:pPr marL="800100" lvl="1" indent="-342900" algn="just">
              <a:spcBef>
                <a:spcPts val="3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Subotica </a:t>
            </a:r>
            <a:r>
              <a:rPr lang="sr-Latn-RS" sz="2400" dirty="0">
                <a:solidFill>
                  <a:schemeClr val="tx1">
                    <a:lumMod val="95000"/>
                    <a:lumOff val="5000"/>
                  </a:schemeClr>
                </a:solidFill>
                <a:latin typeface="Palatino Linotype" panose="02040502050505030304" pitchFamily="18" charset="0"/>
                <a:cs typeface="Arial" panose="020B0604020202020204" pitchFamily="34" charset="0"/>
              </a:rPr>
              <a:t>– </a:t>
            </a: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3 faculties</a:t>
            </a:r>
          </a:p>
          <a:p>
            <a:pPr marL="800100" lvl="1" indent="-342900" algn="just">
              <a:spcBef>
                <a:spcPts val="3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Zrenjanin </a:t>
            </a:r>
            <a:r>
              <a:rPr lang="sr-Latn-RS" sz="2400" dirty="0">
                <a:solidFill>
                  <a:schemeClr val="tx1">
                    <a:lumMod val="95000"/>
                    <a:lumOff val="5000"/>
                  </a:schemeClr>
                </a:solidFill>
                <a:latin typeface="Palatino Linotype" panose="02040502050505030304" pitchFamily="18" charset="0"/>
                <a:cs typeface="Arial" panose="020B0604020202020204" pitchFamily="34" charset="0"/>
              </a:rPr>
              <a:t>– </a:t>
            </a: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1 faculty</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a:p>
            <a:pPr marL="800100" lvl="1" indent="-342900" algn="just">
              <a:spcBef>
                <a:spcPts val="300"/>
              </a:spcBef>
              <a:buFont typeface="Arial" panose="020B0604020202020204" pitchFamily="34" charset="0"/>
              <a:buChar char="•"/>
              <a:defRPr/>
            </a:pPr>
            <a:r>
              <a:rPr lang="sr-Latn-RS" sz="2400" dirty="0" smtClean="0">
                <a:solidFill>
                  <a:schemeClr val="tx1">
                    <a:lumMod val="95000"/>
                    <a:lumOff val="5000"/>
                  </a:schemeClr>
                </a:solidFill>
                <a:latin typeface="Palatino Linotype" panose="02040502050505030304" pitchFamily="18" charset="0"/>
                <a:cs typeface="Arial" panose="020B0604020202020204" pitchFamily="34" charset="0"/>
              </a:rPr>
              <a:t>Sombor – 1 faculty</a:t>
            </a:r>
          </a:p>
          <a:p>
            <a:pPr marL="800100" lvl="1" indent="-342900" algn="just">
              <a:spcBef>
                <a:spcPts val="300"/>
              </a:spcBef>
              <a:buFont typeface="Arial" panose="020B0604020202020204" pitchFamily="34" charset="0"/>
              <a:buChar char="•"/>
              <a:defRPr/>
            </a:pPr>
            <a:endParaRPr lang="sr-Latn-RS" sz="2400" dirty="0" smtClean="0">
              <a:solidFill>
                <a:schemeClr val="tx1">
                  <a:lumMod val="95000"/>
                  <a:lumOff val="5000"/>
                </a:schemeClr>
              </a:solidFill>
              <a:latin typeface="Palatino Linotype" panose="02040502050505030304" pitchFamily="18"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000" y="2736000"/>
            <a:ext cx="3114372" cy="3351600"/>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2187" t="-1" r="29540" b="61252"/>
          <a:stretch/>
        </p:blipFill>
        <p:spPr>
          <a:xfrm>
            <a:off x="701588" y="1812151"/>
            <a:ext cx="3583196" cy="2564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6" name="Straight Arrow Connector 5"/>
          <p:cNvCxnSpPr/>
          <p:nvPr/>
        </p:nvCxnSpPr>
        <p:spPr>
          <a:xfrm>
            <a:off x="2608729" y="3415553"/>
            <a:ext cx="2060638"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3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9927168"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sz="2400" b="1" dirty="0" smtClean="0">
                <a:solidFill>
                  <a:schemeClr val="tx1">
                    <a:lumMod val="95000"/>
                    <a:lumOff val="5000"/>
                  </a:schemeClr>
                </a:solidFill>
                <a:latin typeface="Palatino Linotype" panose="02040502050505030304" pitchFamily="18" charset="0"/>
                <a:cs typeface="Arial" panose="020B0604020202020204" pitchFamily="34" charset="0"/>
              </a:rPr>
              <a:t>Among the best in the world</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15" name="TextBox 14"/>
          <p:cNvSpPr txBox="1"/>
          <p:nvPr/>
        </p:nvSpPr>
        <p:spPr>
          <a:xfrm>
            <a:off x="850899" y="2648604"/>
            <a:ext cx="10924542" cy="3887713"/>
          </a:xfrm>
          <a:prstGeom prst="rect">
            <a:avLst/>
          </a:prstGeom>
          <a:noFill/>
        </p:spPr>
        <p:txBody>
          <a:bodyPr wrap="square" lIns="73134" tIns="36567" rIns="73134" bIns="36567">
            <a:spAutoFit/>
          </a:bodyPr>
          <a:lstStyle/>
          <a:p>
            <a:pPr marL="274251" indent="-274251">
              <a:spcBef>
                <a:spcPts val="480"/>
              </a:spcBef>
              <a:buFont typeface="Arial" panose="020B0604020202020204" pitchFamily="34" charset="0"/>
              <a:buChar char="•"/>
              <a:defRPr/>
            </a:pPr>
            <a:r>
              <a:rPr lang="en-US" sz="2400" b="1" dirty="0" smtClean="0">
                <a:solidFill>
                  <a:srgbClr val="4F81BD"/>
                </a:solidFill>
                <a:latin typeface="Palatino Linotype" panose="02040502050505030304" pitchFamily="18" charset="0"/>
                <a:cs typeface="Arial" panose="020B0604020202020204" pitchFamily="34" charset="0"/>
              </a:rPr>
              <a:t>Ranked between 500 and 1000 top universities </a:t>
            </a:r>
            <a:r>
              <a:rPr lang="en-US" sz="2400" b="1" dirty="0">
                <a:solidFill>
                  <a:srgbClr val="4F81BD"/>
                </a:solidFill>
                <a:latin typeface="Palatino Linotype" panose="02040502050505030304" pitchFamily="18" charset="0"/>
                <a:cs typeface="Arial" panose="020B0604020202020204" pitchFamily="34" charset="0"/>
              </a:rPr>
              <a:t>in the </a:t>
            </a:r>
            <a:r>
              <a:rPr lang="en-US" sz="2400" b="1" dirty="0" smtClean="0">
                <a:solidFill>
                  <a:srgbClr val="4F81BD"/>
                </a:solidFill>
                <a:latin typeface="Palatino Linotype" panose="02040502050505030304" pitchFamily="18" charset="0"/>
                <a:cs typeface="Arial" panose="020B0604020202020204" pitchFamily="34" charset="0"/>
              </a:rPr>
              <a:t>world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according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to the </a:t>
            </a:r>
            <a:r>
              <a:rPr lang="en-US" sz="2400" i="1" dirty="0">
                <a:solidFill>
                  <a:srgbClr val="003366"/>
                </a:solidFill>
                <a:latin typeface="Palatino Linotype" panose="02040502050505030304" pitchFamily="18" charset="0"/>
                <a:cs typeface="Arial" panose="020B0604020202020204" pitchFamily="34" charset="0"/>
              </a:rPr>
              <a:t>Shanghai Ranking's</a:t>
            </a:r>
            <a:r>
              <a:rPr lang="en-US" sz="2400" b="1" dirty="0" smtClean="0">
                <a:solidFill>
                  <a:srgbClr val="4F81BD"/>
                </a:solidFill>
                <a:latin typeface="Palatino Linotype" panose="02040502050505030304" pitchFamily="18" charset="0"/>
                <a:cs typeface="Arial" panose="020B0604020202020204" pitchFamily="34" charset="0"/>
              </a:rPr>
              <a:t> </a:t>
            </a:r>
            <a:r>
              <a:rPr lang="en-US" sz="2400" i="1" dirty="0">
                <a:solidFill>
                  <a:srgbClr val="003366"/>
                </a:solidFill>
                <a:latin typeface="Palatino Linotype" panose="02040502050505030304" pitchFamily="18" charset="0"/>
                <a:cs typeface="Arial" panose="020B0604020202020204" pitchFamily="34" charset="0"/>
              </a:rPr>
              <a:t>Academic Ranking of World Universities (ARWU)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2018. </a:t>
            </a:r>
          </a:p>
          <a:p>
            <a:pPr marL="274251" indent="-274251">
              <a:spcBef>
                <a:spcPts val="480"/>
              </a:spcBef>
              <a:buFont typeface="Arial" panose="020B0604020202020204" pitchFamily="34" charset="0"/>
              <a:buChar char="•"/>
              <a:defRPr/>
            </a:pPr>
            <a:r>
              <a:rPr lang="en-US" sz="2400" b="1" dirty="0" smtClean="0">
                <a:solidFill>
                  <a:srgbClr val="4F81BD"/>
                </a:solidFill>
                <a:latin typeface="Palatino Linotype" panose="02040502050505030304" pitchFamily="18" charset="0"/>
                <a:cs typeface="Arial" panose="020B0604020202020204" pitchFamily="34" charset="0"/>
              </a:rPr>
              <a:t>Ranked </a:t>
            </a:r>
            <a:r>
              <a:rPr lang="en-US" sz="2400" b="1" dirty="0">
                <a:solidFill>
                  <a:srgbClr val="4F81BD"/>
                </a:solidFill>
                <a:latin typeface="Palatino Linotype" panose="02040502050505030304" pitchFamily="18" charset="0"/>
                <a:cs typeface="Arial" panose="020B0604020202020204" pitchFamily="34" charset="0"/>
              </a:rPr>
              <a:t>697</a:t>
            </a:r>
            <a:r>
              <a:rPr lang="en-US" sz="2400" b="1" baseline="30000" dirty="0">
                <a:solidFill>
                  <a:srgbClr val="4F81BD"/>
                </a:solidFill>
                <a:latin typeface="Palatino Linotype" panose="02040502050505030304" pitchFamily="18" charset="0"/>
                <a:cs typeface="Arial" panose="020B0604020202020204" pitchFamily="34" charset="0"/>
              </a:rPr>
              <a:t>th</a:t>
            </a:r>
            <a:r>
              <a:rPr lang="en-US" sz="2400" b="1" dirty="0">
                <a:solidFill>
                  <a:srgbClr val="4F81BD"/>
                </a:solidFill>
                <a:latin typeface="Palatino Linotype" panose="02040502050505030304" pitchFamily="18" charset="0"/>
                <a:cs typeface="Arial" panose="020B0604020202020204" pitchFamily="34" charset="0"/>
              </a:rPr>
              <a:t> among the 938 best universities in the world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according to the </a:t>
            </a:r>
            <a:r>
              <a:rPr lang="en-US" sz="2400" i="1" dirty="0">
                <a:solidFill>
                  <a:srgbClr val="003366"/>
                </a:solidFill>
                <a:latin typeface="Palatino Linotype" panose="02040502050505030304" pitchFamily="18" charset="0"/>
                <a:cs typeface="Arial" panose="020B0604020202020204" pitchFamily="34" charset="0"/>
              </a:rPr>
              <a:t>CWTS Leiden Ranking </a:t>
            </a:r>
            <a:r>
              <a:rPr lang="sr-Cyrl-RS" sz="2400" dirty="0">
                <a:solidFill>
                  <a:schemeClr val="tx1">
                    <a:lumMod val="95000"/>
                    <a:lumOff val="5000"/>
                  </a:schemeClr>
                </a:solidFill>
                <a:latin typeface="Palatino Linotype" panose="02040502050505030304" pitchFamily="18" charset="0"/>
                <a:cs typeface="Arial" panose="020B0604020202020204" pitchFamily="34" charset="0"/>
              </a:rPr>
              <a:t>(201</a:t>
            </a:r>
            <a:r>
              <a:rPr lang="en-US" sz="2400" dirty="0">
                <a:solidFill>
                  <a:schemeClr val="tx1">
                    <a:lumMod val="95000"/>
                    <a:lumOff val="5000"/>
                  </a:schemeClr>
                </a:solidFill>
                <a:latin typeface="Palatino Linotype" panose="02040502050505030304" pitchFamily="18" charset="0"/>
                <a:cs typeface="Arial" panose="020B0604020202020204" pitchFamily="34" charset="0"/>
              </a:rPr>
              <a:t>8</a:t>
            </a:r>
            <a:r>
              <a:rPr lang="sr-Cyrl-RS" sz="2400" dirty="0">
                <a:solidFill>
                  <a:schemeClr val="tx1">
                    <a:lumMod val="95000"/>
                    <a:lumOff val="5000"/>
                  </a:schemeClr>
                </a:solidFill>
                <a:latin typeface="Palatino Linotype" panose="02040502050505030304" pitchFamily="18" charset="0"/>
                <a:cs typeface="Arial" panose="020B0604020202020204" pitchFamily="34" charset="0"/>
              </a:rPr>
              <a:t>).</a:t>
            </a:r>
            <a:endParaRPr lang="en-US" sz="2400" dirty="0">
              <a:solidFill>
                <a:schemeClr val="tx1">
                  <a:lumMod val="95000"/>
                  <a:lumOff val="5000"/>
                </a:schemeClr>
              </a:solidFill>
              <a:latin typeface="Palatino Linotype" panose="02040502050505030304" pitchFamily="18" charset="0"/>
              <a:cs typeface="Arial" panose="020B0604020202020204" pitchFamily="34" charset="0"/>
            </a:endParaRPr>
          </a:p>
          <a:p>
            <a:pPr marL="274251" indent="-274251">
              <a:spcBef>
                <a:spcPts val="480"/>
              </a:spcBef>
              <a:buFont typeface="Arial" panose="020B0604020202020204" pitchFamily="34" charset="0"/>
              <a:buChar char="•"/>
              <a:defRPr/>
            </a:pPr>
            <a:r>
              <a:rPr lang="en-US" sz="2400" b="1" dirty="0" smtClean="0">
                <a:solidFill>
                  <a:srgbClr val="4F81BD"/>
                </a:solidFill>
                <a:latin typeface="Palatino Linotype" panose="02040502050505030304" pitchFamily="18" charset="0"/>
                <a:cs typeface="Arial" panose="020B0604020202020204" pitchFamily="34" charset="0"/>
              </a:rPr>
              <a:t>Among the top </a:t>
            </a:r>
            <a:r>
              <a:rPr lang="en-US" sz="2400" b="1" dirty="0">
                <a:solidFill>
                  <a:srgbClr val="4F81BD"/>
                </a:solidFill>
                <a:latin typeface="Palatino Linotype" panose="02040502050505030304" pitchFamily="18" charset="0"/>
                <a:cs typeface="Arial" panose="020B0604020202020204" pitchFamily="34" charset="0"/>
              </a:rPr>
              <a:t>5% </a:t>
            </a:r>
            <a:r>
              <a:rPr lang="en-US" sz="2400" b="1" dirty="0" smtClean="0">
                <a:solidFill>
                  <a:srgbClr val="4F81BD"/>
                </a:solidFill>
                <a:latin typeface="Palatino Linotype" panose="02040502050505030304" pitchFamily="18" charset="0"/>
                <a:cs typeface="Arial" panose="020B0604020202020204" pitchFamily="34" charset="0"/>
              </a:rPr>
              <a:t>of universities in the world</a:t>
            </a:r>
            <a:r>
              <a:rPr lang="sr-Cyrl-RS" sz="2400" b="1" dirty="0" smtClean="0">
                <a:solidFill>
                  <a:srgbClr val="4F81BD"/>
                </a:solidFill>
                <a:latin typeface="Palatino Linotype" panose="02040502050505030304" pitchFamily="18" charset="0"/>
                <a:cs typeface="Arial" panose="020B0604020202020204" pitchFamily="34" charset="0"/>
              </a:rPr>
              <a:t>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according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to the </a:t>
            </a:r>
            <a:r>
              <a:rPr lang="en-US" sz="2400" i="1" dirty="0">
                <a:solidFill>
                  <a:srgbClr val="003366"/>
                </a:solidFill>
                <a:latin typeface="Palatino Linotype" panose="02040502050505030304" pitchFamily="18" charset="0"/>
                <a:cs typeface="Arial" panose="020B0604020202020204" pitchFamily="34" charset="0"/>
              </a:rPr>
              <a:t>Webometrics Ranking of World Universities</a:t>
            </a:r>
            <a:r>
              <a:rPr lang="en-US" sz="2400" i="1" dirty="0">
                <a:solidFill>
                  <a:schemeClr val="tx1">
                    <a:lumMod val="95000"/>
                    <a:lumOff val="5000"/>
                  </a:schemeClr>
                </a:solidFill>
                <a:latin typeface="Palatino Linotype" panose="02040502050505030304" pitchFamily="18" charset="0"/>
                <a:cs typeface="Arial" panose="020B0604020202020204" pitchFamily="34" charset="0"/>
              </a:rPr>
              <a:t>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(July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2018)</a:t>
            </a:r>
            <a:r>
              <a:rPr lang="sr-Cyrl-RS" sz="2400" dirty="0" smtClean="0">
                <a:solidFill>
                  <a:schemeClr val="tx1">
                    <a:lumMod val="95000"/>
                    <a:lumOff val="5000"/>
                  </a:schemeClr>
                </a:solidFill>
                <a:latin typeface="Palatino Linotype" panose="02040502050505030304" pitchFamily="18" charset="0"/>
                <a:cs typeface="Arial" panose="020B0604020202020204" pitchFamily="34" charset="0"/>
              </a:rPr>
              <a:t>:</a:t>
            </a:r>
            <a:endParaRPr lang="en-US" sz="2400" dirty="0" smtClean="0">
              <a:solidFill>
                <a:schemeClr val="tx1">
                  <a:lumMod val="95000"/>
                  <a:lumOff val="5000"/>
                </a:schemeClr>
              </a:solidFill>
              <a:latin typeface="Palatino Linotype" panose="02040502050505030304" pitchFamily="18" charset="0"/>
              <a:cs typeface="Arial" panose="020B0604020202020204" pitchFamily="34" charset="0"/>
            </a:endParaRPr>
          </a:p>
          <a:p>
            <a:pPr marL="731451" lvl="1" indent="-274251">
              <a:spcBef>
                <a:spcPts val="300"/>
              </a:spcBef>
              <a:buFont typeface="Arial" panose="020B0604020202020204" pitchFamily="34" charset="0"/>
              <a:buChar char="•"/>
              <a:defRPr/>
            </a:pP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1096</a:t>
            </a:r>
            <a:r>
              <a:rPr lang="en-US" sz="2200" b="1" baseline="30000" dirty="0" smtClean="0">
                <a:solidFill>
                  <a:schemeClr val="tx1">
                    <a:lumMod val="95000"/>
                    <a:lumOff val="5000"/>
                  </a:schemeClr>
                </a:solidFill>
                <a:latin typeface="Palatino Linotype" panose="02040502050505030304" pitchFamily="18" charset="0"/>
                <a:cs typeface="Arial" panose="020B0604020202020204" pitchFamily="34" charset="0"/>
              </a:rPr>
              <a:t>th</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  in the world (competing </a:t>
            </a:r>
            <a:r>
              <a:rPr lang="en-US" sz="2200" dirty="0">
                <a:solidFill>
                  <a:schemeClr val="tx1">
                    <a:lumMod val="95000"/>
                    <a:lumOff val="5000"/>
                  </a:schemeClr>
                </a:solidFill>
                <a:latin typeface="Palatino Linotype" panose="02040502050505030304" pitchFamily="18" charset="0"/>
                <a:cs typeface="Arial" panose="020B0604020202020204" pitchFamily="34" charset="0"/>
              </a:rPr>
              <a:t>with </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28,000 </a:t>
            </a:r>
            <a:r>
              <a:rPr lang="en-US" sz="2200" dirty="0">
                <a:solidFill>
                  <a:schemeClr val="tx1">
                    <a:lumMod val="95000"/>
                    <a:lumOff val="5000"/>
                  </a:schemeClr>
                </a:solidFill>
                <a:latin typeface="Palatino Linotype" panose="02040502050505030304" pitchFamily="18" charset="0"/>
                <a:cs typeface="Arial" panose="020B0604020202020204" pitchFamily="34" charset="0"/>
              </a:rPr>
              <a:t>universities</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a:t>
            </a:r>
          </a:p>
          <a:p>
            <a:pPr marL="731451" lvl="1" indent="-274251">
              <a:spcBef>
                <a:spcPts val="300"/>
              </a:spcBef>
              <a:buFont typeface="Arial" panose="020B0604020202020204" pitchFamily="34" charset="0"/>
              <a:buChar char="•"/>
              <a:defRPr/>
            </a:pP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437</a:t>
            </a:r>
            <a:r>
              <a:rPr lang="en-US" sz="2200" b="1" baseline="30000" dirty="0" smtClean="0">
                <a:solidFill>
                  <a:schemeClr val="tx1">
                    <a:lumMod val="95000"/>
                    <a:lumOff val="5000"/>
                  </a:schemeClr>
                </a:solidFill>
                <a:latin typeface="Palatino Linotype" panose="02040502050505030304" pitchFamily="18" charset="0"/>
                <a:cs typeface="Arial" panose="020B0604020202020204" pitchFamily="34" charset="0"/>
              </a:rPr>
              <a:t>th</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 </a:t>
            </a:r>
            <a:r>
              <a:rPr lang="en-US" sz="2200" dirty="0">
                <a:solidFill>
                  <a:schemeClr val="tx1">
                    <a:lumMod val="95000"/>
                    <a:lumOff val="5000"/>
                  </a:schemeClr>
                </a:solidFill>
                <a:latin typeface="Palatino Linotype" panose="02040502050505030304" pitchFamily="18" charset="0"/>
                <a:cs typeface="Arial" panose="020B0604020202020204" pitchFamily="34" charset="0"/>
              </a:rPr>
              <a:t>in Europe (competing with </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6,000 </a:t>
            </a:r>
            <a:r>
              <a:rPr lang="en-US" sz="2200" dirty="0">
                <a:solidFill>
                  <a:schemeClr val="tx1">
                    <a:lumMod val="95000"/>
                    <a:lumOff val="5000"/>
                  </a:schemeClr>
                </a:solidFill>
                <a:latin typeface="Palatino Linotype" panose="02040502050505030304" pitchFamily="18" charset="0"/>
                <a:cs typeface="Arial" panose="020B0604020202020204" pitchFamily="34" charset="0"/>
              </a:rPr>
              <a:t>universities) </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and</a:t>
            </a:r>
          </a:p>
          <a:p>
            <a:pPr marL="731451" lvl="1" indent="-274251">
              <a:spcBef>
                <a:spcPts val="300"/>
              </a:spcBef>
              <a:buFont typeface="Arial" panose="020B0604020202020204" pitchFamily="34" charset="0"/>
              <a:buChar char="•"/>
              <a:defRPr/>
            </a:pP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43</a:t>
            </a:r>
            <a:r>
              <a:rPr lang="en-US" sz="2200" b="1" baseline="30000" dirty="0" smtClean="0">
                <a:solidFill>
                  <a:schemeClr val="tx1">
                    <a:lumMod val="95000"/>
                    <a:lumOff val="5000"/>
                  </a:schemeClr>
                </a:solidFill>
                <a:latin typeface="Palatino Linotype" panose="02040502050505030304" pitchFamily="18" charset="0"/>
                <a:cs typeface="Arial" panose="020B0604020202020204" pitchFamily="34" charset="0"/>
              </a:rPr>
              <a:t>rd</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 </a:t>
            </a:r>
            <a:r>
              <a:rPr lang="en-US" sz="2200" dirty="0">
                <a:solidFill>
                  <a:schemeClr val="tx1">
                    <a:lumMod val="95000"/>
                    <a:lumOff val="5000"/>
                  </a:schemeClr>
                </a:solidFill>
                <a:latin typeface="Palatino Linotype" panose="02040502050505030304" pitchFamily="18" charset="0"/>
                <a:cs typeface="Arial" panose="020B0604020202020204" pitchFamily="34" charset="0"/>
              </a:rPr>
              <a:t>in the area of Central and Eastern Europe (competing with </a:t>
            </a:r>
            <a:r>
              <a:rPr lang="en-US" sz="2200" dirty="0" smtClean="0">
                <a:solidFill>
                  <a:schemeClr val="tx1">
                    <a:lumMod val="95000"/>
                    <a:lumOff val="5000"/>
                  </a:schemeClr>
                </a:solidFill>
                <a:latin typeface="Palatino Linotype" panose="02040502050505030304" pitchFamily="18" charset="0"/>
                <a:cs typeface="Arial" panose="020B0604020202020204" pitchFamily="34" charset="0"/>
              </a:rPr>
              <a:t>3,000 universities)</a:t>
            </a:r>
            <a:endParaRPr lang="en-US" sz="2200" dirty="0">
              <a:solidFill>
                <a:schemeClr val="tx1">
                  <a:lumMod val="95000"/>
                  <a:lumOff val="5000"/>
                </a:schemeClr>
              </a:solidFill>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2276992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9927168"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sz="2400" b="1" dirty="0" smtClean="0">
                <a:solidFill>
                  <a:schemeClr val="tx1">
                    <a:lumMod val="95000"/>
                    <a:lumOff val="5000"/>
                  </a:schemeClr>
                </a:solidFill>
                <a:latin typeface="Palatino Linotype" panose="02040502050505030304" pitchFamily="18" charset="0"/>
                <a:cs typeface="Arial" panose="020B0604020202020204" pitchFamily="34" charset="0"/>
              </a:rPr>
              <a:t>Among the best in the world</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15" name="TextBox 14"/>
          <p:cNvSpPr txBox="1"/>
          <p:nvPr/>
        </p:nvSpPr>
        <p:spPr>
          <a:xfrm>
            <a:off x="850899" y="2648604"/>
            <a:ext cx="10924542" cy="2353960"/>
          </a:xfrm>
          <a:prstGeom prst="rect">
            <a:avLst/>
          </a:prstGeom>
          <a:noFill/>
        </p:spPr>
        <p:txBody>
          <a:bodyPr wrap="square" lIns="73134" tIns="36567" rIns="73134" bIns="36567">
            <a:spAutoFit/>
          </a:bodyPr>
          <a:lstStyle/>
          <a:p>
            <a:pPr marL="274251" indent="-274251">
              <a:spcBef>
                <a:spcPts val="480"/>
              </a:spcBef>
              <a:buFont typeface="Arial" panose="020B0604020202020204" pitchFamily="34" charset="0"/>
              <a:buChar char="•"/>
              <a:defRPr/>
            </a:pPr>
            <a:r>
              <a:rPr lang="en-US" sz="2400" b="1" dirty="0" smtClean="0">
                <a:solidFill>
                  <a:srgbClr val="4F81BD"/>
                </a:solidFill>
                <a:latin typeface="Palatino Linotype" panose="02040502050505030304" pitchFamily="18" charset="0"/>
                <a:cs typeface="Arial" panose="020B0604020202020204" pitchFamily="34" charset="0"/>
              </a:rPr>
              <a:t>Among </a:t>
            </a:r>
            <a:r>
              <a:rPr lang="en-US" sz="2400" b="1" dirty="0">
                <a:solidFill>
                  <a:srgbClr val="4F81BD"/>
                </a:solidFill>
                <a:latin typeface="Palatino Linotype" panose="02040502050505030304" pitchFamily="18" charset="0"/>
                <a:cs typeface="Arial" panose="020B0604020202020204" pitchFamily="34" charset="0"/>
              </a:rPr>
              <a:t>the top 150 in the field of Food Science and Technology, </a:t>
            </a:r>
            <a:r>
              <a:rPr lang="en-US" sz="2400" b="1" dirty="0" smtClean="0">
                <a:solidFill>
                  <a:srgbClr val="4F81BD"/>
                </a:solidFill>
                <a:latin typeface="Palatino Linotype" panose="02040502050505030304" pitchFamily="18" charset="0"/>
                <a:cs typeface="Arial" panose="020B0604020202020204" pitchFamily="34" charset="0"/>
              </a:rPr>
              <a:t>among top </a:t>
            </a:r>
            <a:r>
              <a:rPr lang="en-US" sz="2400" b="1" dirty="0">
                <a:solidFill>
                  <a:srgbClr val="4F81BD"/>
                </a:solidFill>
                <a:latin typeface="Palatino Linotype" panose="02040502050505030304" pitchFamily="18" charset="0"/>
                <a:cs typeface="Arial" panose="020B0604020202020204" pitchFamily="34" charset="0"/>
              </a:rPr>
              <a:t>300 in the field of Veterinary Sciences and </a:t>
            </a:r>
            <a:r>
              <a:rPr lang="en-US" sz="2400" b="1" dirty="0" smtClean="0">
                <a:solidFill>
                  <a:srgbClr val="4F81BD"/>
                </a:solidFill>
                <a:latin typeface="Palatino Linotype" panose="02040502050505030304" pitchFamily="18" charset="0"/>
                <a:cs typeface="Arial" panose="020B0604020202020204" pitchFamily="34" charset="0"/>
              </a:rPr>
              <a:t>among top </a:t>
            </a:r>
            <a:r>
              <a:rPr lang="en-US" sz="2400" b="1" dirty="0">
                <a:solidFill>
                  <a:srgbClr val="4F81BD"/>
                </a:solidFill>
                <a:latin typeface="Palatino Linotype" panose="02040502050505030304" pitchFamily="18" charset="0"/>
                <a:cs typeface="Arial" panose="020B0604020202020204" pitchFamily="34" charset="0"/>
              </a:rPr>
              <a:t>500 in the field of Chemical Engineering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on the </a:t>
            </a:r>
            <a:r>
              <a:rPr lang="en-US" sz="2400" i="1" dirty="0">
                <a:solidFill>
                  <a:srgbClr val="003366"/>
                </a:solidFill>
                <a:latin typeface="Palatino Linotype" panose="02040502050505030304" pitchFamily="18" charset="0"/>
                <a:cs typeface="Arial" panose="020B0604020202020204" pitchFamily="34" charset="0"/>
              </a:rPr>
              <a:t>Shanghai Ranking's Global Ranking of Academic Subjects</a:t>
            </a:r>
            <a:r>
              <a:rPr lang="en-US" sz="2400" i="1" dirty="0">
                <a:solidFill>
                  <a:schemeClr val="tx1">
                    <a:lumMod val="95000"/>
                    <a:lumOff val="5000"/>
                  </a:schemeClr>
                </a:solidFill>
                <a:latin typeface="Palatino Linotype" panose="02040502050505030304" pitchFamily="18" charset="0"/>
                <a:cs typeface="Arial" panose="020B0604020202020204" pitchFamily="34" charset="0"/>
              </a:rPr>
              <a:t>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in 2018.</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a:p>
            <a:pPr marL="274251" indent="-274251">
              <a:spcBef>
                <a:spcPts val="480"/>
              </a:spcBef>
              <a:buFont typeface="Arial" panose="020B0604020202020204" pitchFamily="34" charset="0"/>
              <a:buChar char="•"/>
              <a:defRPr/>
            </a:pPr>
            <a:r>
              <a:rPr lang="en-US" sz="2400" b="1" dirty="0" smtClean="0">
                <a:solidFill>
                  <a:srgbClr val="4F81BD"/>
                </a:solidFill>
                <a:latin typeface="Palatino Linotype" panose="02040502050505030304" pitchFamily="18" charset="0"/>
                <a:cs typeface="Arial" panose="020B0604020202020204" pitchFamily="34" charset="0"/>
              </a:rPr>
              <a:t>Among 200 </a:t>
            </a:r>
            <a:r>
              <a:rPr lang="en-US" sz="2400" b="1" dirty="0">
                <a:solidFill>
                  <a:srgbClr val="4F81BD"/>
                </a:solidFill>
                <a:latin typeface="Palatino Linotype" panose="02040502050505030304" pitchFamily="18" charset="0"/>
                <a:cs typeface="Arial" panose="020B0604020202020204" pitchFamily="34" charset="0"/>
              </a:rPr>
              <a:t>and </a:t>
            </a:r>
            <a:r>
              <a:rPr lang="en-US" sz="2400" b="1" dirty="0" smtClean="0">
                <a:solidFill>
                  <a:srgbClr val="4F81BD"/>
                </a:solidFill>
                <a:latin typeface="Palatino Linotype" panose="02040502050505030304" pitchFamily="18" charset="0"/>
                <a:cs typeface="Arial" panose="020B0604020202020204" pitchFamily="34" charset="0"/>
              </a:rPr>
              <a:t>250 </a:t>
            </a:r>
            <a:r>
              <a:rPr lang="en-US" sz="2400" b="1" dirty="0">
                <a:solidFill>
                  <a:srgbClr val="4F81BD"/>
                </a:solidFill>
                <a:latin typeface="Palatino Linotype" panose="02040502050505030304" pitchFamily="18" charset="0"/>
                <a:cs typeface="Arial" panose="020B0604020202020204" pitchFamily="34" charset="0"/>
              </a:rPr>
              <a:t>best ranked universities in Agriculture &amp; Forestry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on the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2018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list of </a:t>
            </a:r>
            <a:r>
              <a:rPr lang="en-US" sz="2400" i="1" dirty="0">
                <a:solidFill>
                  <a:srgbClr val="003366"/>
                </a:solidFill>
                <a:latin typeface="Palatino Linotype" panose="02040502050505030304" pitchFamily="18" charset="0"/>
                <a:cs typeface="Arial" panose="020B0604020202020204" pitchFamily="34" charset="0"/>
              </a:rPr>
              <a:t>QS World University Rankings by Subject</a:t>
            </a:r>
            <a:r>
              <a:rPr lang="en-US" sz="2400" dirty="0">
                <a:solidFill>
                  <a:schemeClr val="tx1">
                    <a:lumMod val="95000"/>
                    <a:lumOff val="5000"/>
                  </a:schemeClr>
                </a:solidFill>
                <a:latin typeface="Palatino Linotype" panose="02040502050505030304" pitchFamily="18" charset="0"/>
                <a:cs typeface="Arial" panose="020B0604020202020204" pitchFamily="34" charset="0"/>
              </a:rPr>
              <a:t>. </a:t>
            </a:r>
          </a:p>
        </p:txBody>
      </p:sp>
    </p:spTree>
    <p:extLst>
      <p:ext uri="{BB962C8B-B14F-4D97-AF65-F5344CB8AC3E}">
        <p14:creationId xmlns:p14="http://schemas.microsoft.com/office/powerpoint/2010/main" val="3938825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7522633"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General information</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15" name="TextBox 14"/>
          <p:cNvSpPr txBox="1"/>
          <p:nvPr/>
        </p:nvSpPr>
        <p:spPr>
          <a:xfrm>
            <a:off x="4326467" y="2648604"/>
            <a:ext cx="7366000" cy="2405256"/>
          </a:xfrm>
          <a:prstGeom prst="rect">
            <a:avLst/>
          </a:prstGeom>
          <a:noFill/>
        </p:spPr>
        <p:txBody>
          <a:bodyPr wrap="square" lIns="73134" tIns="36567" rIns="73134" bIns="36567">
            <a:spAutoFit/>
          </a:bodyPr>
          <a:lstStyle/>
          <a:p>
            <a:pPr marL="274251" indent="-274251" algn="just">
              <a:spcBef>
                <a:spcPts val="960"/>
              </a:spcBef>
              <a:buFont typeface="Arial" panose="020B0604020202020204" pitchFamily="34" charset="0"/>
              <a:buChar char="•"/>
              <a:defRPr/>
            </a:pPr>
            <a:r>
              <a:rPr lang="en-US" sz="2400" dirty="0">
                <a:solidFill>
                  <a:schemeClr val="tx1">
                    <a:lumMod val="95000"/>
                    <a:lumOff val="5000"/>
                  </a:schemeClr>
                </a:solidFill>
                <a:latin typeface="Palatino Linotype" panose="02040502050505030304" pitchFamily="18" charset="0"/>
                <a:cs typeface="Arial" panose="020B0604020202020204" pitchFamily="34" charset="0"/>
              </a:rPr>
              <a:t>The University offers around 400 accredited study programs at the level of Bachelor, Master, Specialist and Doctoral studies, carried out at its Faculties and within its Centers for Interdisciplinary and Multidisciplinary Studies</a:t>
            </a:r>
            <a:endParaRPr lang="en-US" sz="2400" dirty="0">
              <a:latin typeface="Palatino Linotype" panose="02040502050505030304" pitchFamily="18" charset="0"/>
              <a:cs typeface="Arial" panose="020B0604020202020204" pitchFamily="34" charset="0"/>
            </a:endParaRPr>
          </a:p>
          <a:p>
            <a:pPr marL="271463" indent="-271463" algn="just">
              <a:spcBef>
                <a:spcPts val="900"/>
              </a:spcBef>
              <a:buFont typeface="Arial" panose="020B0604020202020204" pitchFamily="34" charset="0"/>
              <a:buChar char="•"/>
              <a:defRPr/>
            </a:pP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50,000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students and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5,000 employees</a:t>
            </a:r>
            <a:endParaRPr lang="sr-Latn-RS" sz="2400" dirty="0" smtClean="0">
              <a:solidFill>
                <a:schemeClr val="tx1">
                  <a:lumMod val="95000"/>
                  <a:lumOff val="5000"/>
                </a:schemeClr>
              </a:solidFill>
              <a:latin typeface="Palatino Linotype" panose="02040502050505030304" pitchFamily="18" charset="0"/>
              <a:cs typeface="Arial" panose="020B0604020202020204" pitchFamily="34" charset="0"/>
            </a:endParaRPr>
          </a:p>
        </p:txBody>
      </p:sp>
      <p:pic>
        <p:nvPicPr>
          <p:cNvPr id="6" name="Picture 5" descr="univerzitet novi sad"/>
          <p:cNvPicPr>
            <a:picLocks noChangeAspect="1" noChangeArrowheads="1"/>
          </p:cNvPicPr>
          <p:nvPr/>
        </p:nvPicPr>
        <p:blipFill>
          <a:blip r:embed="rId2" cstate="print"/>
          <a:srcRect/>
          <a:stretch>
            <a:fillRect/>
          </a:stretch>
        </p:blipFill>
        <p:spPr bwMode="auto">
          <a:xfrm>
            <a:off x="951414" y="2819398"/>
            <a:ext cx="3099889" cy="3217008"/>
          </a:xfrm>
          <a:prstGeom prst="rect">
            <a:avLst/>
          </a:prstGeom>
          <a:noFill/>
          <a:ln w="9525">
            <a:noFill/>
            <a:miter lim="800000"/>
            <a:headEnd/>
            <a:tailEnd/>
          </a:ln>
        </p:spPr>
      </p:pic>
      <p:sp>
        <p:nvSpPr>
          <p:cNvPr id="2" name="Rectangle 1"/>
          <p:cNvSpPr/>
          <p:nvPr/>
        </p:nvSpPr>
        <p:spPr>
          <a:xfrm>
            <a:off x="4580472" y="5110999"/>
            <a:ext cx="4538128" cy="1077218"/>
          </a:xfrm>
          <a:prstGeom prst="rect">
            <a:avLst/>
          </a:prstGeom>
        </p:spPr>
        <p:txBody>
          <a:bodyPr wrap="square">
            <a:spAutoFit/>
          </a:bodyPr>
          <a:lstStyle/>
          <a:p>
            <a:pPr marL="1617663" lvl="1" indent="-1617663">
              <a:spcBef>
                <a:spcPts val="0"/>
              </a:spcBef>
              <a:defRPr/>
            </a:pPr>
            <a:r>
              <a:rPr lang="en-US" sz="1600" dirty="0">
                <a:solidFill>
                  <a:schemeClr val="tx1">
                    <a:lumMod val="95000"/>
                    <a:lumOff val="5000"/>
                  </a:schemeClr>
                </a:solidFill>
                <a:latin typeface="Palatino Linotype" panose="02040502050505030304" pitchFamily="18" charset="0"/>
                <a:cs typeface="Arial" panose="020B0604020202020204" pitchFamily="34" charset="0"/>
              </a:rPr>
              <a:t>≈ </a:t>
            </a:r>
            <a:r>
              <a:rPr lang="en-US" sz="1600" dirty="0" smtClean="0">
                <a:solidFill>
                  <a:schemeClr val="tx1">
                    <a:lumMod val="95000"/>
                    <a:lumOff val="5000"/>
                  </a:schemeClr>
                </a:solidFill>
                <a:latin typeface="Palatino Linotype" panose="02040502050505030304" pitchFamily="18" charset="0"/>
                <a:cs typeface="Arial" panose="020B0604020202020204" pitchFamily="34" charset="0"/>
              </a:rPr>
              <a:t>42,</a:t>
            </a:r>
            <a:r>
              <a:rPr lang="sr-Latn-RS" sz="1600" dirty="0">
                <a:solidFill>
                  <a:schemeClr val="tx1">
                    <a:lumMod val="95000"/>
                    <a:lumOff val="5000"/>
                  </a:schemeClr>
                </a:solidFill>
                <a:latin typeface="Palatino Linotype" panose="02040502050505030304" pitchFamily="18" charset="0"/>
                <a:cs typeface="Arial" panose="020B0604020202020204" pitchFamily="34" charset="0"/>
              </a:rPr>
              <a:t>0</a:t>
            </a:r>
            <a:r>
              <a:rPr lang="en-US" sz="1600" dirty="0">
                <a:solidFill>
                  <a:schemeClr val="tx1">
                    <a:lumMod val="95000"/>
                    <a:lumOff val="5000"/>
                  </a:schemeClr>
                </a:solidFill>
                <a:latin typeface="Palatino Linotype" panose="02040502050505030304" pitchFamily="18" charset="0"/>
                <a:cs typeface="Arial" panose="020B0604020202020204" pitchFamily="34" charset="0"/>
              </a:rPr>
              <a:t>00</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 </a:t>
            </a:r>
            <a:r>
              <a:rPr lang="sr-Latn-CS" sz="1600" dirty="0">
                <a:solidFill>
                  <a:schemeClr val="tx1">
                    <a:lumMod val="95000"/>
                    <a:lumOff val="5000"/>
                  </a:schemeClr>
                </a:solidFill>
                <a:latin typeface="Palatino Linotype" panose="02040502050505030304" pitchFamily="18" charset="0"/>
                <a:cs typeface="Arial" panose="020B0604020202020204" pitchFamily="34" charset="0"/>
              </a:rPr>
              <a:t>I</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a:t>
            </a:r>
            <a:r>
              <a:rPr lang="en-US" sz="1600" dirty="0" smtClean="0">
                <a:solidFill>
                  <a:schemeClr val="tx1">
                    <a:lumMod val="95000"/>
                    <a:lumOff val="5000"/>
                  </a:schemeClr>
                </a:solidFill>
                <a:latin typeface="Palatino Linotype" panose="02040502050505030304" pitchFamily="18" charset="0"/>
                <a:cs typeface="Arial" panose="020B0604020202020204" pitchFamily="34" charset="0"/>
              </a:rPr>
              <a:t>level  </a:t>
            </a:r>
            <a:r>
              <a:rPr lang="sr-Cyrl-RS" sz="1600" dirty="0" smtClean="0">
                <a:solidFill>
                  <a:schemeClr val="tx1">
                    <a:lumMod val="95000"/>
                    <a:lumOff val="5000"/>
                  </a:schemeClr>
                </a:solidFill>
                <a:latin typeface="Palatino Linotype" panose="02040502050505030304" pitchFamily="18" charset="0"/>
                <a:cs typeface="Arial" panose="020B0604020202020204" pitchFamily="34" charset="0"/>
              </a:rPr>
              <a:t>(</a:t>
            </a:r>
            <a:r>
              <a:rPr lang="en-US" sz="1600" dirty="0">
                <a:solidFill>
                  <a:schemeClr val="tx1">
                    <a:lumMod val="95000"/>
                    <a:lumOff val="5000"/>
                  </a:schemeClr>
                </a:solidFill>
                <a:latin typeface="Palatino Linotype" panose="02040502050505030304" pitchFamily="18" charset="0"/>
                <a:cs typeface="Arial" panose="020B0604020202020204" pitchFamily="34" charset="0"/>
              </a:rPr>
              <a:t>Undergraduate and Integrated Academic Studies</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a:t>
            </a:r>
          </a:p>
          <a:p>
            <a:pPr marL="1701800" lvl="1" indent="-1701800">
              <a:spcBef>
                <a:spcPts val="0"/>
              </a:spcBef>
              <a:defRPr/>
            </a:pPr>
            <a:r>
              <a:rPr lang="en-US" sz="1600" dirty="0">
                <a:solidFill>
                  <a:schemeClr val="tx1">
                    <a:lumMod val="95000"/>
                    <a:lumOff val="5000"/>
                  </a:schemeClr>
                </a:solidFill>
                <a:latin typeface="Palatino Linotype" panose="02040502050505030304" pitchFamily="18" charset="0"/>
                <a:cs typeface="Arial" panose="020B0604020202020204" pitchFamily="34" charset="0"/>
              </a:rPr>
              <a:t>≈  </a:t>
            </a:r>
            <a:r>
              <a:rPr lang="sr-Cyrl-RS" sz="1600" dirty="0" smtClean="0">
                <a:solidFill>
                  <a:schemeClr val="tx1">
                    <a:lumMod val="95000"/>
                    <a:lumOff val="5000"/>
                  </a:schemeClr>
                </a:solidFill>
                <a:latin typeface="Palatino Linotype" panose="02040502050505030304" pitchFamily="18" charset="0"/>
                <a:cs typeface="Arial" panose="020B0604020202020204" pitchFamily="34" charset="0"/>
              </a:rPr>
              <a:t>6</a:t>
            </a:r>
            <a:r>
              <a:rPr lang="en-US" sz="1600" dirty="0">
                <a:solidFill>
                  <a:schemeClr val="tx1">
                    <a:lumMod val="95000"/>
                    <a:lumOff val="5000"/>
                  </a:schemeClr>
                </a:solidFill>
                <a:latin typeface="Palatino Linotype" panose="02040502050505030304" pitchFamily="18" charset="0"/>
                <a:cs typeface="Arial" panose="020B0604020202020204" pitchFamily="34" charset="0"/>
              </a:rPr>
              <a:t>,0</a:t>
            </a:r>
            <a:r>
              <a:rPr lang="sr-Latn-RS" sz="1600" dirty="0">
                <a:solidFill>
                  <a:schemeClr val="tx1">
                    <a:lumMod val="95000"/>
                    <a:lumOff val="5000"/>
                  </a:schemeClr>
                </a:solidFill>
                <a:latin typeface="Palatino Linotype" panose="02040502050505030304" pitchFamily="18" charset="0"/>
                <a:cs typeface="Arial" panose="020B0604020202020204" pitchFamily="34" charset="0"/>
              </a:rPr>
              <a:t>00</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a:t>
            </a:r>
            <a:r>
              <a:rPr lang="sr-Latn-CS" sz="1600" dirty="0">
                <a:solidFill>
                  <a:schemeClr val="tx1">
                    <a:lumMod val="95000"/>
                    <a:lumOff val="5000"/>
                  </a:schemeClr>
                </a:solidFill>
                <a:latin typeface="Palatino Linotype" panose="02040502050505030304" pitchFamily="18" charset="0"/>
                <a:cs typeface="Arial" panose="020B0604020202020204" pitchFamily="34" charset="0"/>
              </a:rPr>
              <a:t>–</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a:t>
            </a:r>
            <a:r>
              <a:rPr lang="sr-Latn-CS" sz="1600" dirty="0">
                <a:solidFill>
                  <a:schemeClr val="tx1">
                    <a:lumMod val="95000"/>
                    <a:lumOff val="5000"/>
                  </a:schemeClr>
                </a:solidFill>
                <a:latin typeface="Palatino Linotype" panose="02040502050505030304" pitchFamily="18" charset="0"/>
                <a:cs typeface="Arial" panose="020B0604020202020204" pitchFamily="34" charset="0"/>
              </a:rPr>
              <a:t>II</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a:t>
            </a:r>
            <a:r>
              <a:rPr lang="en-US" sz="1600" dirty="0" smtClean="0">
                <a:solidFill>
                  <a:schemeClr val="tx1">
                    <a:lumMod val="95000"/>
                    <a:lumOff val="5000"/>
                  </a:schemeClr>
                </a:solidFill>
                <a:latin typeface="Palatino Linotype" panose="02040502050505030304" pitchFamily="18" charset="0"/>
                <a:cs typeface="Arial" panose="020B0604020202020204" pitchFamily="34" charset="0"/>
              </a:rPr>
              <a:t>level  </a:t>
            </a:r>
            <a:r>
              <a:rPr lang="sr-Cyrl-RS" sz="1600" dirty="0" smtClean="0">
                <a:solidFill>
                  <a:schemeClr val="tx1">
                    <a:lumMod val="95000"/>
                    <a:lumOff val="5000"/>
                  </a:schemeClr>
                </a:solidFill>
                <a:latin typeface="Palatino Linotype" panose="02040502050505030304" pitchFamily="18" charset="0"/>
                <a:cs typeface="Arial" panose="020B0604020202020204" pitchFamily="34" charset="0"/>
              </a:rPr>
              <a:t>(</a:t>
            </a:r>
            <a:r>
              <a:rPr lang="en-US" sz="1600" dirty="0">
                <a:solidFill>
                  <a:schemeClr val="tx1">
                    <a:lumMod val="95000"/>
                    <a:lumOff val="5000"/>
                  </a:schemeClr>
                </a:solidFill>
                <a:latin typeface="Palatino Linotype" panose="02040502050505030304" pitchFamily="18" charset="0"/>
                <a:cs typeface="Arial" panose="020B0604020202020204" pitchFamily="34" charset="0"/>
              </a:rPr>
              <a:t>Master and Specialist studies</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a:t>
            </a:r>
          </a:p>
          <a:p>
            <a:pPr marL="1701800" lvl="1" indent="-1701800">
              <a:spcBef>
                <a:spcPts val="0"/>
              </a:spcBef>
              <a:defRPr/>
            </a:pPr>
            <a:r>
              <a:rPr lang="en-US" sz="1600" dirty="0">
                <a:solidFill>
                  <a:schemeClr val="tx1">
                    <a:lumMod val="95000"/>
                    <a:lumOff val="5000"/>
                  </a:schemeClr>
                </a:solidFill>
                <a:latin typeface="Palatino Linotype" panose="02040502050505030304" pitchFamily="18" charset="0"/>
                <a:cs typeface="Arial" panose="020B0604020202020204" pitchFamily="34" charset="0"/>
              </a:rPr>
              <a:t>≈  </a:t>
            </a:r>
            <a:r>
              <a:rPr lang="sr-Cyrl-RS" sz="1600" dirty="0" smtClean="0">
                <a:solidFill>
                  <a:schemeClr val="tx1">
                    <a:lumMod val="95000"/>
                    <a:lumOff val="5000"/>
                  </a:schemeClr>
                </a:solidFill>
                <a:latin typeface="Palatino Linotype" panose="02040502050505030304" pitchFamily="18" charset="0"/>
                <a:cs typeface="Arial" panose="020B0604020202020204" pitchFamily="34" charset="0"/>
              </a:rPr>
              <a:t>2</a:t>
            </a:r>
            <a:r>
              <a:rPr lang="en-US" sz="1600" dirty="0">
                <a:solidFill>
                  <a:schemeClr val="tx1">
                    <a:lumMod val="95000"/>
                    <a:lumOff val="5000"/>
                  </a:schemeClr>
                </a:solidFill>
                <a:latin typeface="Palatino Linotype" panose="02040502050505030304" pitchFamily="18" charset="0"/>
                <a:cs typeface="Arial" panose="020B0604020202020204" pitchFamily="34" charset="0"/>
              </a:rPr>
              <a:t>,000</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 </a:t>
            </a:r>
            <a:r>
              <a:rPr lang="sr-Latn-CS" sz="1600" dirty="0">
                <a:solidFill>
                  <a:schemeClr val="tx1">
                    <a:lumMod val="95000"/>
                    <a:lumOff val="5000"/>
                  </a:schemeClr>
                </a:solidFill>
                <a:latin typeface="Palatino Linotype" panose="02040502050505030304" pitchFamily="18" charset="0"/>
                <a:cs typeface="Arial" panose="020B0604020202020204" pitchFamily="34" charset="0"/>
              </a:rPr>
              <a:t>III</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a:t>
            </a:r>
            <a:r>
              <a:rPr lang="en-US" sz="1600" dirty="0">
                <a:solidFill>
                  <a:schemeClr val="tx1">
                    <a:lumMod val="95000"/>
                    <a:lumOff val="5000"/>
                  </a:schemeClr>
                </a:solidFill>
                <a:latin typeface="Palatino Linotype" panose="02040502050505030304" pitchFamily="18" charset="0"/>
                <a:cs typeface="Arial" panose="020B0604020202020204" pitchFamily="34" charset="0"/>
              </a:rPr>
              <a:t>level </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a:t>
            </a:r>
            <a:r>
              <a:rPr lang="en-US" sz="1600" dirty="0">
                <a:solidFill>
                  <a:schemeClr val="tx1">
                    <a:lumMod val="95000"/>
                    <a:lumOff val="5000"/>
                  </a:schemeClr>
                </a:solidFill>
                <a:latin typeface="Palatino Linotype" panose="02040502050505030304" pitchFamily="18" charset="0"/>
                <a:cs typeface="Arial" panose="020B0604020202020204" pitchFamily="34" charset="0"/>
              </a:rPr>
              <a:t>Doctoral studies</a:t>
            </a:r>
            <a:r>
              <a:rPr lang="sr-Cyrl-RS" sz="1600" dirty="0" smtClean="0">
                <a:solidFill>
                  <a:schemeClr val="tx1">
                    <a:lumMod val="95000"/>
                    <a:lumOff val="5000"/>
                  </a:schemeClr>
                </a:solidFill>
                <a:latin typeface="Palatino Linotype" panose="02040502050505030304" pitchFamily="18" charset="0"/>
                <a:cs typeface="Arial" panose="020B0604020202020204" pitchFamily="34" charset="0"/>
              </a:rPr>
              <a:t>)</a:t>
            </a:r>
            <a:endParaRPr lang="sr-Latn-RS" sz="1600"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7" name="Rectangle 6"/>
          <p:cNvSpPr/>
          <p:nvPr/>
        </p:nvSpPr>
        <p:spPr>
          <a:xfrm>
            <a:off x="9084738" y="5119466"/>
            <a:ext cx="3039534" cy="584775"/>
          </a:xfrm>
          <a:prstGeom prst="rect">
            <a:avLst/>
          </a:prstGeom>
        </p:spPr>
        <p:txBody>
          <a:bodyPr wrap="square">
            <a:spAutoFit/>
          </a:bodyPr>
          <a:lstStyle/>
          <a:p>
            <a:pPr marL="627063" lvl="1" indent="-627063">
              <a:spcBef>
                <a:spcPts val="0"/>
              </a:spcBef>
              <a:defRPr/>
            </a:pPr>
            <a:r>
              <a:rPr lang="en-US" sz="1600" dirty="0">
                <a:solidFill>
                  <a:schemeClr val="tx1">
                    <a:lumMod val="95000"/>
                    <a:lumOff val="5000"/>
                  </a:schemeClr>
                </a:solidFill>
                <a:latin typeface="Palatino Linotype" panose="02040502050505030304" pitchFamily="18" charset="0"/>
                <a:cs typeface="Arial" panose="020B0604020202020204" pitchFamily="34" charset="0"/>
              </a:rPr>
              <a:t>≈ </a:t>
            </a:r>
            <a:r>
              <a:rPr lang="sr-Latn-CS" sz="1600" dirty="0">
                <a:solidFill>
                  <a:schemeClr val="tx1">
                    <a:lumMod val="95000"/>
                    <a:lumOff val="5000"/>
                  </a:schemeClr>
                </a:solidFill>
                <a:latin typeface="Palatino Linotype" panose="02040502050505030304" pitchFamily="18" charset="0"/>
                <a:cs typeface="Arial" panose="020B0604020202020204" pitchFamily="34" charset="0"/>
              </a:rPr>
              <a:t>3</a:t>
            </a:r>
            <a:r>
              <a:rPr lang="en-US" sz="1600" dirty="0" smtClean="0">
                <a:solidFill>
                  <a:schemeClr val="tx1">
                    <a:lumMod val="95000"/>
                    <a:lumOff val="5000"/>
                  </a:schemeClr>
                </a:solidFill>
                <a:latin typeface="Palatino Linotype" panose="02040502050505030304" pitchFamily="18" charset="0"/>
                <a:cs typeface="Arial" panose="020B0604020202020204" pitchFamily="34" charset="0"/>
              </a:rPr>
              <a:t>,800</a:t>
            </a:r>
            <a:r>
              <a:rPr lang="sr-Cyrl-RS" sz="1600" dirty="0" smtClean="0">
                <a:solidFill>
                  <a:schemeClr val="tx1">
                    <a:lumMod val="95000"/>
                    <a:lumOff val="5000"/>
                  </a:schemeClr>
                </a:solidFill>
                <a:latin typeface="Palatino Linotype" panose="02040502050505030304" pitchFamily="18" charset="0"/>
                <a:cs typeface="Arial" panose="020B0604020202020204" pitchFamily="34" charset="0"/>
              </a:rPr>
              <a:t> </a:t>
            </a:r>
            <a:r>
              <a:rPr lang="en-US" sz="1600" dirty="0" smtClean="0">
                <a:solidFill>
                  <a:schemeClr val="tx1">
                    <a:lumMod val="95000"/>
                    <a:lumOff val="5000"/>
                  </a:schemeClr>
                </a:solidFill>
                <a:latin typeface="Palatino Linotype" panose="02040502050505030304" pitchFamily="18" charset="0"/>
                <a:cs typeface="Arial" panose="020B0604020202020204" pitchFamily="34" charset="0"/>
              </a:rPr>
              <a:t>academic staff</a:t>
            </a:r>
            <a:endParaRPr lang="en-US" sz="1600" dirty="0">
              <a:solidFill>
                <a:schemeClr val="tx1">
                  <a:lumMod val="95000"/>
                  <a:lumOff val="5000"/>
                </a:schemeClr>
              </a:solidFill>
              <a:latin typeface="Palatino Linotype" panose="02040502050505030304" pitchFamily="18" charset="0"/>
              <a:cs typeface="Arial" panose="020B0604020202020204" pitchFamily="34" charset="0"/>
            </a:endParaRPr>
          </a:p>
          <a:p>
            <a:pPr marL="0" lvl="1">
              <a:spcBef>
                <a:spcPts val="0"/>
              </a:spcBef>
              <a:defRPr/>
            </a:pPr>
            <a:r>
              <a:rPr lang="en-US" sz="1600" dirty="0">
                <a:solidFill>
                  <a:schemeClr val="tx1">
                    <a:lumMod val="95000"/>
                    <a:lumOff val="5000"/>
                  </a:schemeClr>
                </a:solidFill>
                <a:latin typeface="Palatino Linotype" panose="02040502050505030304" pitchFamily="18" charset="0"/>
                <a:cs typeface="Arial" panose="020B0604020202020204" pitchFamily="34" charset="0"/>
              </a:rPr>
              <a:t>≈ </a:t>
            </a:r>
            <a:r>
              <a:rPr lang="sr-Latn-CS" sz="1600" dirty="0">
                <a:solidFill>
                  <a:schemeClr val="tx1">
                    <a:lumMod val="95000"/>
                    <a:lumOff val="5000"/>
                  </a:schemeClr>
                </a:solidFill>
                <a:latin typeface="Palatino Linotype" panose="02040502050505030304" pitchFamily="18" charset="0"/>
                <a:cs typeface="Arial" panose="020B0604020202020204" pitchFamily="34" charset="0"/>
              </a:rPr>
              <a:t>1</a:t>
            </a:r>
            <a:r>
              <a:rPr lang="en-US" sz="1600" dirty="0">
                <a:solidFill>
                  <a:schemeClr val="tx1">
                    <a:lumMod val="95000"/>
                    <a:lumOff val="5000"/>
                  </a:schemeClr>
                </a:solidFill>
                <a:latin typeface="Palatino Linotype" panose="02040502050505030304" pitchFamily="18" charset="0"/>
                <a:cs typeface="Arial" panose="020B0604020202020204" pitchFamily="34" charset="0"/>
              </a:rPr>
              <a:t>,</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3</a:t>
            </a:r>
            <a:r>
              <a:rPr lang="en-US" sz="1600" dirty="0">
                <a:solidFill>
                  <a:schemeClr val="tx1">
                    <a:lumMod val="95000"/>
                    <a:lumOff val="5000"/>
                  </a:schemeClr>
                </a:solidFill>
                <a:latin typeface="Palatino Linotype" panose="02040502050505030304" pitchFamily="18" charset="0"/>
                <a:cs typeface="Arial" panose="020B0604020202020204" pitchFamily="34" charset="0"/>
              </a:rPr>
              <a:t>00</a:t>
            </a:r>
            <a:r>
              <a:rPr lang="sr-Cyrl-RS" sz="1600" dirty="0">
                <a:solidFill>
                  <a:schemeClr val="tx1">
                    <a:lumMod val="95000"/>
                    <a:lumOff val="5000"/>
                  </a:schemeClr>
                </a:solidFill>
                <a:latin typeface="Palatino Linotype" panose="02040502050505030304" pitchFamily="18" charset="0"/>
                <a:cs typeface="Arial" panose="020B0604020202020204" pitchFamily="34" charset="0"/>
              </a:rPr>
              <a:t> </a:t>
            </a:r>
            <a:r>
              <a:rPr lang="en-US" sz="1600" dirty="0">
                <a:solidFill>
                  <a:schemeClr val="tx1">
                    <a:lumMod val="95000"/>
                    <a:lumOff val="5000"/>
                  </a:schemeClr>
                </a:solidFill>
                <a:latin typeface="Palatino Linotype" panose="02040502050505030304" pitchFamily="18" charset="0"/>
                <a:cs typeface="Arial" panose="020B0604020202020204" pitchFamily="34" charset="0"/>
              </a:rPr>
              <a:t>administrative </a:t>
            </a:r>
            <a:r>
              <a:rPr lang="en-US" sz="1600" dirty="0" smtClean="0">
                <a:solidFill>
                  <a:schemeClr val="tx1">
                    <a:lumMod val="95000"/>
                    <a:lumOff val="5000"/>
                  </a:schemeClr>
                </a:solidFill>
                <a:latin typeface="Palatino Linotype" panose="02040502050505030304" pitchFamily="18" charset="0"/>
                <a:cs typeface="Arial" panose="020B0604020202020204" pitchFamily="34" charset="0"/>
              </a:rPr>
              <a:t>staff</a:t>
            </a:r>
          </a:p>
        </p:txBody>
      </p:sp>
    </p:spTree>
    <p:extLst>
      <p:ext uri="{BB962C8B-B14F-4D97-AF65-F5344CB8AC3E}">
        <p14:creationId xmlns:p14="http://schemas.microsoft.com/office/powerpoint/2010/main" val="1481698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7522633"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altLang="en-US" sz="2400" b="1" dirty="0">
                <a:solidFill>
                  <a:schemeClr val="tx1">
                    <a:lumMod val="95000"/>
                    <a:lumOff val="5000"/>
                  </a:schemeClr>
                </a:solidFill>
                <a:latin typeface="Palatino Linotype" panose="02040502050505030304" pitchFamily="18" charset="0"/>
                <a:cs typeface="Arial" panose="020B0604020202020204" pitchFamily="34" charset="0"/>
              </a:rPr>
              <a:t>14 faculties</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80308195"/>
              </p:ext>
            </p:extLst>
          </p:nvPr>
        </p:nvGraphicFramePr>
        <p:xfrm>
          <a:off x="8330230" y="2845216"/>
          <a:ext cx="3328313" cy="2726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p:cNvSpPr txBox="1">
            <a:spLocks/>
          </p:cNvSpPr>
          <p:nvPr/>
        </p:nvSpPr>
        <p:spPr>
          <a:xfrm>
            <a:off x="2472266" y="2607736"/>
            <a:ext cx="8255000" cy="41655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Arial" charset="0"/>
              <a:buChar char="•"/>
            </a:pPr>
            <a:r>
              <a:rPr lang="en-US" altLang="en-US" sz="1600" dirty="0">
                <a:latin typeface="Palatino Linotype" pitchFamily="18" charset="0"/>
              </a:rPr>
              <a:t>ACADEMY OF ARTS </a:t>
            </a:r>
          </a:p>
          <a:p>
            <a:pPr marL="285750" indent="-285750">
              <a:spcBef>
                <a:spcPts val="600"/>
              </a:spcBef>
              <a:buFont typeface="Arial" charset="0"/>
              <a:buChar char="•"/>
            </a:pPr>
            <a:r>
              <a:rPr lang="en-US" altLang="en-US" sz="1600" dirty="0" smtClean="0">
                <a:latin typeface="Palatino Linotype" pitchFamily="18" charset="0"/>
              </a:rPr>
              <a:t>FACULTY </a:t>
            </a:r>
            <a:r>
              <a:rPr lang="en-US" altLang="en-US" sz="1600" dirty="0">
                <a:latin typeface="Palatino Linotype" pitchFamily="18" charset="0"/>
              </a:rPr>
              <a:t>OF AGRICULTURE </a:t>
            </a:r>
          </a:p>
          <a:p>
            <a:pPr marL="285750" indent="-285750">
              <a:spcBef>
                <a:spcPts val="600"/>
              </a:spcBef>
              <a:buFont typeface="Arial" charset="0"/>
              <a:buChar char="•"/>
            </a:pPr>
            <a:r>
              <a:rPr lang="en-US" altLang="en-US" sz="1600" dirty="0" smtClean="0">
                <a:latin typeface="Palatino Linotype" pitchFamily="18" charset="0"/>
              </a:rPr>
              <a:t>FACULTY OF LAW</a:t>
            </a:r>
          </a:p>
          <a:p>
            <a:pPr marL="285750" indent="-285750">
              <a:spcBef>
                <a:spcPts val="600"/>
              </a:spcBef>
              <a:buFont typeface="Arial" charset="0"/>
              <a:buChar char="•"/>
            </a:pPr>
            <a:r>
              <a:rPr lang="en-US" altLang="en-US" sz="1600" dirty="0">
                <a:latin typeface="Palatino Linotype" pitchFamily="18" charset="0"/>
              </a:rPr>
              <a:t>FACULTY OF MEDICINE</a:t>
            </a:r>
          </a:p>
          <a:p>
            <a:pPr marL="285750" indent="-285750">
              <a:spcBef>
                <a:spcPts val="600"/>
              </a:spcBef>
              <a:buFont typeface="Arial" charset="0"/>
              <a:buChar char="•"/>
            </a:pPr>
            <a:r>
              <a:rPr lang="en-US" altLang="en-US" sz="1600" dirty="0" smtClean="0">
                <a:latin typeface="Palatino Linotype" pitchFamily="18" charset="0"/>
              </a:rPr>
              <a:t>FACULTY </a:t>
            </a:r>
            <a:r>
              <a:rPr lang="en-US" altLang="en-US" sz="1600" dirty="0">
                <a:latin typeface="Palatino Linotype" pitchFamily="18" charset="0"/>
              </a:rPr>
              <a:t>OF PHILOSOPHY </a:t>
            </a:r>
          </a:p>
          <a:p>
            <a:pPr marL="285750" indent="-285750">
              <a:spcBef>
                <a:spcPts val="600"/>
              </a:spcBef>
              <a:buFont typeface="Arial" charset="0"/>
              <a:buChar char="•"/>
            </a:pPr>
            <a:r>
              <a:rPr lang="en-US" altLang="en-US" sz="1600" b="1" dirty="0">
                <a:latin typeface="Palatino Linotype" pitchFamily="18" charset="0"/>
              </a:rPr>
              <a:t>FACULTY OF </a:t>
            </a:r>
            <a:r>
              <a:rPr lang="en-US" altLang="en-US" sz="1600" b="1" dirty="0" smtClean="0">
                <a:latin typeface="Palatino Linotype" pitchFamily="18" charset="0"/>
              </a:rPr>
              <a:t>SCIENCES</a:t>
            </a:r>
            <a:endParaRPr lang="en-US" altLang="en-US" sz="1600" b="1" dirty="0">
              <a:latin typeface="Palatino Linotype" pitchFamily="18" charset="0"/>
            </a:endParaRPr>
          </a:p>
          <a:p>
            <a:pPr marL="285750" indent="-285750">
              <a:spcBef>
                <a:spcPts val="600"/>
              </a:spcBef>
              <a:buFont typeface="Arial" charset="0"/>
              <a:buChar char="•"/>
            </a:pPr>
            <a:r>
              <a:rPr lang="en-US" altLang="en-US" sz="1600" dirty="0">
                <a:latin typeface="Palatino Linotype" pitchFamily="18" charset="0"/>
              </a:rPr>
              <a:t>FACULTY OF SPORT AND PHYSICAL </a:t>
            </a:r>
            <a:r>
              <a:rPr lang="en-US" altLang="en-US" sz="1600" dirty="0" smtClean="0">
                <a:latin typeface="Palatino Linotype" pitchFamily="18" charset="0"/>
              </a:rPr>
              <a:t>EDUCATION</a:t>
            </a:r>
            <a:endParaRPr lang="en-US" altLang="en-US" sz="1600" dirty="0">
              <a:latin typeface="Palatino Linotype" pitchFamily="18" charset="0"/>
            </a:endParaRPr>
          </a:p>
          <a:p>
            <a:pPr marL="285750" indent="-285750">
              <a:spcBef>
                <a:spcPts val="600"/>
              </a:spcBef>
              <a:buFont typeface="Arial" charset="0"/>
              <a:buChar char="•"/>
            </a:pPr>
            <a:r>
              <a:rPr lang="en-US" altLang="en-US" sz="1600" dirty="0" smtClean="0">
                <a:latin typeface="Palatino Linotype" pitchFamily="18" charset="0"/>
              </a:rPr>
              <a:t>FACULTY </a:t>
            </a:r>
            <a:r>
              <a:rPr lang="en-US" altLang="en-US" sz="1600" dirty="0">
                <a:latin typeface="Palatino Linotype" pitchFamily="18" charset="0"/>
              </a:rPr>
              <a:t>OF TECHNICAL SCIENCES</a:t>
            </a:r>
          </a:p>
          <a:p>
            <a:pPr marL="285750" indent="-285750">
              <a:spcBef>
                <a:spcPts val="600"/>
              </a:spcBef>
              <a:buFont typeface="Arial" charset="0"/>
              <a:buChar char="•"/>
            </a:pPr>
            <a:r>
              <a:rPr lang="en-US" altLang="en-US" sz="1600" dirty="0" smtClean="0">
                <a:latin typeface="Palatino Linotype" pitchFamily="18" charset="0"/>
              </a:rPr>
              <a:t>FACULTY OF TECHNOLOGY </a:t>
            </a:r>
          </a:p>
          <a:p>
            <a:pPr marL="285750" indent="-285750">
              <a:spcBef>
                <a:spcPts val="600"/>
              </a:spcBef>
              <a:buFont typeface="Arial" charset="0"/>
              <a:buChar char="•"/>
            </a:pPr>
            <a:r>
              <a:rPr lang="en-US" altLang="en-US" sz="1600" b="1" dirty="0" smtClean="0">
                <a:latin typeface="Palatino Linotype" pitchFamily="18" charset="0"/>
              </a:rPr>
              <a:t>FACULTY </a:t>
            </a:r>
            <a:r>
              <a:rPr lang="en-US" altLang="en-US" sz="1600" b="1" dirty="0">
                <a:latin typeface="Palatino Linotype" pitchFamily="18" charset="0"/>
              </a:rPr>
              <a:t>OF ECONOMICS </a:t>
            </a:r>
          </a:p>
          <a:p>
            <a:pPr marL="285750" indent="-285750">
              <a:spcBef>
                <a:spcPts val="600"/>
              </a:spcBef>
              <a:buFont typeface="Arial" charset="0"/>
              <a:buChar char="•"/>
            </a:pPr>
            <a:r>
              <a:rPr lang="en-US" altLang="en-US" sz="1600" dirty="0" smtClean="0">
                <a:latin typeface="Palatino Linotype" pitchFamily="18" charset="0"/>
              </a:rPr>
              <a:t>FACULTY OF CIVIL ENGINEERING</a:t>
            </a:r>
          </a:p>
          <a:p>
            <a:pPr marL="285750" indent="-285750">
              <a:spcBef>
                <a:spcPts val="600"/>
              </a:spcBef>
              <a:buFont typeface="Arial" charset="0"/>
              <a:buChar char="•"/>
            </a:pPr>
            <a:r>
              <a:rPr lang="en-US" altLang="en-US" sz="1600" dirty="0">
                <a:latin typeface="Palatino Linotype" pitchFamily="18" charset="0"/>
              </a:rPr>
              <a:t>TEACHER TRAINING FACULTY IN HUNGARIAN LANGUAGE</a:t>
            </a:r>
          </a:p>
          <a:p>
            <a:pPr marL="285750" indent="-285750">
              <a:spcBef>
                <a:spcPts val="600"/>
              </a:spcBef>
              <a:buFont typeface="Arial" charset="0"/>
              <a:buChar char="•"/>
            </a:pPr>
            <a:r>
              <a:rPr lang="en-US" altLang="en-US" sz="1600" dirty="0" smtClean="0">
                <a:latin typeface="Palatino Linotype" pitchFamily="18" charset="0"/>
              </a:rPr>
              <a:t>“MIHAJLO PUPIN” TECHNICAL FACULTY</a:t>
            </a:r>
          </a:p>
          <a:p>
            <a:pPr marL="285750" indent="-285750">
              <a:spcBef>
                <a:spcPts val="600"/>
              </a:spcBef>
              <a:buFont typeface="Arial" charset="0"/>
              <a:buChar char="•"/>
            </a:pPr>
            <a:r>
              <a:rPr lang="en-US" altLang="en-US" sz="1600" dirty="0" smtClean="0">
                <a:latin typeface="Palatino Linotype" pitchFamily="18" charset="0"/>
              </a:rPr>
              <a:t>FACULTY OF EDUCATION</a:t>
            </a:r>
          </a:p>
        </p:txBody>
      </p:sp>
      <p:sp>
        <p:nvSpPr>
          <p:cNvPr id="11" name="Content Placeholder 2"/>
          <p:cNvSpPr txBox="1">
            <a:spLocks/>
          </p:cNvSpPr>
          <p:nvPr/>
        </p:nvSpPr>
        <p:spPr>
          <a:xfrm>
            <a:off x="859366" y="2599264"/>
            <a:ext cx="1697567" cy="41910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en-US" sz="1600" dirty="0" smtClean="0">
                <a:latin typeface="Palatino Linotype" pitchFamily="18" charset="0"/>
              </a:rPr>
              <a:t>In Novi Sad:</a:t>
            </a:r>
          </a:p>
          <a:p>
            <a:pPr marL="0" indent="0">
              <a:spcBef>
                <a:spcPts val="600"/>
              </a:spcBef>
              <a:buNone/>
            </a:pPr>
            <a:endParaRPr lang="en-US" altLang="en-US" sz="1600" dirty="0">
              <a:latin typeface="Palatino Linotype" pitchFamily="18" charset="0"/>
            </a:endParaRPr>
          </a:p>
          <a:p>
            <a:pPr marL="0" indent="0">
              <a:spcBef>
                <a:spcPts val="600"/>
              </a:spcBef>
              <a:buNone/>
            </a:pPr>
            <a:endParaRPr lang="en-US" altLang="en-US" sz="1600" dirty="0" smtClean="0">
              <a:latin typeface="Palatino Linotype" pitchFamily="18" charset="0"/>
            </a:endParaRPr>
          </a:p>
          <a:p>
            <a:pPr marL="0" indent="0">
              <a:spcBef>
                <a:spcPts val="600"/>
              </a:spcBef>
              <a:buNone/>
            </a:pPr>
            <a:endParaRPr lang="en-US" altLang="en-US" sz="1600" dirty="0" smtClean="0">
              <a:latin typeface="Palatino Linotype" pitchFamily="18" charset="0"/>
            </a:endParaRPr>
          </a:p>
          <a:p>
            <a:pPr marL="0" indent="0">
              <a:spcBef>
                <a:spcPts val="600"/>
              </a:spcBef>
              <a:buNone/>
            </a:pPr>
            <a:endParaRPr lang="en-US" altLang="en-US" sz="1600" dirty="0" smtClean="0">
              <a:latin typeface="Palatino Linotype" pitchFamily="18" charset="0"/>
            </a:endParaRPr>
          </a:p>
          <a:p>
            <a:pPr marL="0" indent="0">
              <a:spcBef>
                <a:spcPts val="600"/>
              </a:spcBef>
              <a:buNone/>
            </a:pPr>
            <a:endParaRPr lang="en-US" altLang="en-US" sz="1600" dirty="0" smtClean="0">
              <a:latin typeface="Palatino Linotype" pitchFamily="18" charset="0"/>
            </a:endParaRPr>
          </a:p>
          <a:p>
            <a:pPr marL="0" indent="0">
              <a:spcBef>
                <a:spcPts val="600"/>
              </a:spcBef>
              <a:buNone/>
            </a:pPr>
            <a:endParaRPr lang="en-US" altLang="en-US" sz="1600" dirty="0">
              <a:latin typeface="Palatino Linotype" pitchFamily="18" charset="0"/>
            </a:endParaRPr>
          </a:p>
          <a:p>
            <a:pPr marL="0" indent="0">
              <a:spcBef>
                <a:spcPts val="600"/>
              </a:spcBef>
              <a:buNone/>
            </a:pPr>
            <a:endParaRPr lang="en-US" altLang="en-US" sz="1600" dirty="0" smtClean="0">
              <a:latin typeface="Palatino Linotype" pitchFamily="18" charset="0"/>
            </a:endParaRPr>
          </a:p>
          <a:p>
            <a:pPr marL="0" indent="0">
              <a:spcBef>
                <a:spcPts val="600"/>
              </a:spcBef>
              <a:buNone/>
            </a:pPr>
            <a:endParaRPr lang="en-US" altLang="en-US" sz="1600" dirty="0">
              <a:latin typeface="Palatino Linotype" pitchFamily="18" charset="0"/>
            </a:endParaRPr>
          </a:p>
          <a:p>
            <a:pPr marL="0" indent="0">
              <a:spcBef>
                <a:spcPts val="600"/>
              </a:spcBef>
              <a:buNone/>
            </a:pPr>
            <a:r>
              <a:rPr lang="en-US" altLang="en-US" sz="1600" dirty="0">
                <a:latin typeface="Palatino Linotype" pitchFamily="18" charset="0"/>
              </a:rPr>
              <a:t>I</a:t>
            </a:r>
            <a:r>
              <a:rPr lang="en-US" altLang="en-US" sz="1600" dirty="0" smtClean="0">
                <a:latin typeface="Palatino Linotype" pitchFamily="18" charset="0"/>
              </a:rPr>
              <a:t>n Subotica:</a:t>
            </a:r>
          </a:p>
          <a:p>
            <a:pPr marL="0" indent="0">
              <a:spcBef>
                <a:spcPts val="600"/>
              </a:spcBef>
              <a:buNone/>
            </a:pPr>
            <a:endParaRPr lang="en-US" altLang="en-US" sz="1600" dirty="0">
              <a:latin typeface="Palatino Linotype" pitchFamily="18" charset="0"/>
            </a:endParaRPr>
          </a:p>
          <a:p>
            <a:pPr marL="0" indent="0">
              <a:spcBef>
                <a:spcPts val="600"/>
              </a:spcBef>
              <a:buNone/>
            </a:pPr>
            <a:endParaRPr lang="en-US" altLang="en-US" sz="1600" dirty="0" smtClean="0">
              <a:latin typeface="Palatino Linotype" pitchFamily="18" charset="0"/>
            </a:endParaRPr>
          </a:p>
          <a:p>
            <a:pPr marL="0" indent="0">
              <a:spcBef>
                <a:spcPts val="600"/>
              </a:spcBef>
              <a:buNone/>
            </a:pPr>
            <a:r>
              <a:rPr lang="en-US" altLang="en-US" sz="1600" dirty="0" smtClean="0">
                <a:latin typeface="Palatino Linotype" pitchFamily="18" charset="0"/>
              </a:rPr>
              <a:t>In </a:t>
            </a:r>
            <a:r>
              <a:rPr lang="en-US" altLang="en-US" sz="1600" dirty="0" err="1" smtClean="0">
                <a:latin typeface="Palatino Linotype" pitchFamily="18" charset="0"/>
              </a:rPr>
              <a:t>Zrenjanin</a:t>
            </a:r>
            <a:r>
              <a:rPr lang="en-US" altLang="en-US" sz="1600" dirty="0" smtClean="0">
                <a:latin typeface="Palatino Linotype" pitchFamily="18" charset="0"/>
              </a:rPr>
              <a:t>:</a:t>
            </a:r>
          </a:p>
          <a:p>
            <a:pPr marL="0" indent="0">
              <a:spcBef>
                <a:spcPts val="600"/>
              </a:spcBef>
              <a:buNone/>
            </a:pPr>
            <a:r>
              <a:rPr lang="en-US" altLang="en-US" sz="1600" dirty="0" smtClean="0">
                <a:latin typeface="Palatino Linotype" pitchFamily="18" charset="0"/>
              </a:rPr>
              <a:t>In </a:t>
            </a:r>
            <a:r>
              <a:rPr lang="en-US" altLang="en-US" sz="1600" dirty="0" err="1" smtClean="0">
                <a:latin typeface="Palatino Linotype" pitchFamily="18" charset="0"/>
              </a:rPr>
              <a:t>Sombor</a:t>
            </a:r>
            <a:r>
              <a:rPr lang="en-US" altLang="en-US" sz="1600" dirty="0">
                <a:latin typeface="Palatino Linotype" pitchFamily="18" charset="0"/>
              </a:rPr>
              <a:t>:</a:t>
            </a:r>
            <a:endParaRPr lang="en-US" altLang="en-US" sz="1600" dirty="0" smtClean="0">
              <a:latin typeface="Palatino Linotype" pitchFamily="18" charset="0"/>
            </a:endParaRPr>
          </a:p>
        </p:txBody>
      </p:sp>
    </p:spTree>
    <p:extLst>
      <p:ext uri="{BB962C8B-B14F-4D97-AF65-F5344CB8AC3E}">
        <p14:creationId xmlns:p14="http://schemas.microsoft.com/office/powerpoint/2010/main" val="2491153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7522633"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altLang="en-US" sz="2400" b="1" dirty="0" smtClean="0">
                <a:solidFill>
                  <a:schemeClr val="tx1">
                    <a:lumMod val="95000"/>
                    <a:lumOff val="5000"/>
                  </a:schemeClr>
                </a:solidFill>
                <a:latin typeface="Palatino Linotype" panose="02040502050505030304" pitchFamily="18" charset="0"/>
                <a:cs typeface="Arial" panose="020B0604020202020204" pitchFamily="34" charset="0"/>
              </a:rPr>
              <a:t>Scientific Institutes</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6" name="TextBox 5"/>
          <p:cNvSpPr txBox="1"/>
          <p:nvPr/>
        </p:nvSpPr>
        <p:spPr>
          <a:xfrm>
            <a:off x="850899" y="2648604"/>
            <a:ext cx="10629901" cy="1335732"/>
          </a:xfrm>
          <a:prstGeom prst="rect">
            <a:avLst/>
          </a:prstGeom>
          <a:noFill/>
        </p:spPr>
        <p:txBody>
          <a:bodyPr wrap="square" lIns="73134" tIns="36567" rIns="73134" bIns="36567">
            <a:spAutoFit/>
          </a:bodyPr>
          <a:lstStyle/>
          <a:p>
            <a:pPr marL="342900" indent="-342900">
              <a:spcBef>
                <a:spcPts val="600"/>
              </a:spcBef>
              <a:buFont typeface="Arial" panose="020B0604020202020204" pitchFamily="34" charset="0"/>
              <a:buChar char="•"/>
              <a:defRPr/>
            </a:pPr>
            <a:r>
              <a:rPr lang="en-US" altLang="en-US" sz="2400" dirty="0" smtClean="0">
                <a:solidFill>
                  <a:schemeClr val="tx1">
                    <a:lumMod val="95000"/>
                    <a:lumOff val="5000"/>
                  </a:schemeClr>
                </a:solidFill>
                <a:latin typeface="Palatino Linotype" panose="02040502050505030304" pitchFamily="18" charset="0"/>
                <a:cs typeface="Arial" panose="020B0604020202020204" pitchFamily="34" charset="0"/>
              </a:rPr>
              <a:t>Institute </a:t>
            </a:r>
            <a:r>
              <a:rPr lang="en-US" altLang="en-US" sz="2400" dirty="0">
                <a:solidFill>
                  <a:schemeClr val="tx1">
                    <a:lumMod val="95000"/>
                    <a:lumOff val="5000"/>
                  </a:schemeClr>
                </a:solidFill>
                <a:latin typeface="Palatino Linotype" panose="02040502050505030304" pitchFamily="18" charset="0"/>
                <a:cs typeface="Arial" panose="020B0604020202020204" pitchFamily="34" charset="0"/>
              </a:rPr>
              <a:t>of Lowland Forestry and Environment , Novi Sad</a:t>
            </a:r>
          </a:p>
          <a:p>
            <a:pPr marL="342900" indent="-342900">
              <a:spcBef>
                <a:spcPts val="600"/>
              </a:spcBef>
              <a:buFont typeface="Arial" panose="020B0604020202020204" pitchFamily="34" charset="0"/>
              <a:buChar char="•"/>
              <a:defRPr/>
            </a:pPr>
            <a:r>
              <a:rPr lang="en-US" altLang="en-US" sz="2400" dirty="0">
                <a:solidFill>
                  <a:schemeClr val="tx1">
                    <a:lumMod val="95000"/>
                    <a:lumOff val="5000"/>
                  </a:schemeClr>
                </a:solidFill>
                <a:latin typeface="Palatino Linotype" panose="02040502050505030304" pitchFamily="18" charset="0"/>
                <a:cs typeface="Arial" panose="020B0604020202020204" pitchFamily="34" charset="0"/>
              </a:rPr>
              <a:t>Scientific Institute of Food Technology, Novi </a:t>
            </a:r>
            <a:r>
              <a:rPr lang="en-US" altLang="en-US" sz="2400" dirty="0" smtClean="0">
                <a:solidFill>
                  <a:schemeClr val="tx1">
                    <a:lumMod val="95000"/>
                    <a:lumOff val="5000"/>
                  </a:schemeClr>
                </a:solidFill>
                <a:latin typeface="Palatino Linotype" panose="02040502050505030304" pitchFamily="18" charset="0"/>
                <a:cs typeface="Arial" panose="020B0604020202020204" pitchFamily="34" charset="0"/>
              </a:rPr>
              <a:t>Sad</a:t>
            </a:r>
          </a:p>
          <a:p>
            <a:pPr marL="342900" indent="-342900">
              <a:spcBef>
                <a:spcPts val="600"/>
              </a:spcBef>
              <a:buFont typeface="Arial" panose="020B0604020202020204" pitchFamily="34" charset="0"/>
              <a:buChar char="•"/>
              <a:defRPr/>
            </a:pPr>
            <a:r>
              <a:rPr lang="en-US" altLang="en-US" sz="2400" dirty="0" err="1" smtClean="0">
                <a:solidFill>
                  <a:schemeClr val="tx1">
                    <a:lumMod val="95000"/>
                    <a:lumOff val="5000"/>
                  </a:schemeClr>
                </a:solidFill>
                <a:latin typeface="Palatino Linotype" panose="02040502050505030304" pitchFamily="18" charset="0"/>
                <a:cs typeface="Arial" panose="020B0604020202020204" pitchFamily="34" charset="0"/>
              </a:rPr>
              <a:t>BioSense</a:t>
            </a:r>
            <a:r>
              <a:rPr lang="en-US" altLang="en-US" sz="2400" dirty="0" smtClean="0">
                <a:solidFill>
                  <a:srgbClr val="000000"/>
                </a:solidFill>
                <a:latin typeface="Palatino Linotype" pitchFamily="18" charset="0"/>
              </a:rPr>
              <a:t> Institute, Novi Sad</a:t>
            </a:r>
            <a:endParaRPr lang="sr-Latn-RS" sz="2400" dirty="0" smtClean="0">
              <a:solidFill>
                <a:schemeClr val="tx1">
                  <a:lumMod val="95000"/>
                  <a:lumOff val="5000"/>
                </a:schemeClr>
              </a:solidFill>
              <a:latin typeface="Palatino Linotype" panose="02040502050505030304" pitchFamily="18"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0463" y="4959352"/>
            <a:ext cx="3609857" cy="10899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591" y="4944385"/>
            <a:ext cx="2936239" cy="11252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504" y="4821176"/>
            <a:ext cx="1872615" cy="1248410"/>
          </a:xfrm>
          <a:prstGeom prst="rect">
            <a:avLst/>
          </a:prstGeom>
        </p:spPr>
      </p:pic>
    </p:spTree>
    <p:extLst>
      <p:ext uri="{BB962C8B-B14F-4D97-AF65-F5344CB8AC3E}">
        <p14:creationId xmlns:p14="http://schemas.microsoft.com/office/powerpoint/2010/main" val="2163253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0899" y="2050248"/>
            <a:ext cx="11097261" cy="443180"/>
          </a:xfrm>
          <a:prstGeom prst="rect">
            <a:avLst/>
          </a:prstGeom>
          <a:noFill/>
        </p:spPr>
        <p:txBody>
          <a:bodyPr wrap="square" lIns="73134" tIns="36567" rIns="73134" bIns="36567">
            <a:spAutoFit/>
          </a:bodyPr>
          <a:lstStyle/>
          <a:p>
            <a:pPr algn="just">
              <a:spcBef>
                <a:spcPts val="960"/>
              </a:spcBef>
              <a:defRPr/>
            </a:pPr>
            <a:r>
              <a:rPr lang="sr-Latn-RS" sz="2400" b="1" dirty="0">
                <a:solidFill>
                  <a:schemeClr val="tx1">
                    <a:lumMod val="95000"/>
                    <a:lumOff val="5000"/>
                  </a:schemeClr>
                </a:solidFill>
                <a:latin typeface="Palatino Linotype" panose="02040502050505030304" pitchFamily="18" charset="0"/>
                <a:cs typeface="Arial" panose="020B0604020202020204" pitchFamily="34" charset="0"/>
              </a:rPr>
              <a:t>University of Novi </a:t>
            </a:r>
            <a:r>
              <a:rPr lang="sr-Latn-RS" sz="2400" b="1" dirty="0" smtClean="0">
                <a:solidFill>
                  <a:schemeClr val="tx1">
                    <a:lumMod val="95000"/>
                    <a:lumOff val="5000"/>
                  </a:schemeClr>
                </a:solidFill>
                <a:latin typeface="Palatino Linotype" panose="02040502050505030304" pitchFamily="18" charset="0"/>
                <a:cs typeface="Arial" panose="020B0604020202020204" pitchFamily="34" charset="0"/>
              </a:rPr>
              <a:t>Sad – </a:t>
            </a:r>
            <a:r>
              <a:rPr lang="en-US" sz="2400" b="1" dirty="0" smtClean="0">
                <a:latin typeface="Palatino Linotype" panose="02040502050505030304" pitchFamily="18" charset="0"/>
              </a:rPr>
              <a:t>Research and knowledge transfer</a:t>
            </a:r>
            <a:endParaRPr lang="ru-RU" sz="2400" b="1" dirty="0">
              <a:solidFill>
                <a:schemeClr val="tx1">
                  <a:lumMod val="95000"/>
                  <a:lumOff val="5000"/>
                </a:schemeClr>
              </a:solidFill>
              <a:latin typeface="Palatino Linotype" panose="02040502050505030304" pitchFamily="18" charset="0"/>
              <a:cs typeface="Arial" panose="020B0604020202020204" pitchFamily="34" charset="0"/>
            </a:endParaRPr>
          </a:p>
        </p:txBody>
      </p:sp>
      <p:sp>
        <p:nvSpPr>
          <p:cNvPr id="6" name="TextBox 5"/>
          <p:cNvSpPr txBox="1"/>
          <p:nvPr/>
        </p:nvSpPr>
        <p:spPr>
          <a:xfrm>
            <a:off x="850900" y="2648604"/>
            <a:ext cx="10545236" cy="3705612"/>
          </a:xfrm>
          <a:prstGeom prst="rect">
            <a:avLst/>
          </a:prstGeom>
          <a:noFill/>
        </p:spPr>
        <p:txBody>
          <a:bodyPr wrap="square" lIns="73134" tIns="36567" rIns="73134" bIns="36567">
            <a:spAutoFit/>
          </a:bodyPr>
          <a:lstStyle/>
          <a:p>
            <a:pPr marL="355600" indent="-355600">
              <a:spcBef>
                <a:spcPts val="600"/>
              </a:spcBef>
              <a:buFont typeface="Arial" panose="020B0604020202020204" pitchFamily="34" charset="0"/>
              <a:buChar char="•"/>
              <a:defRPr/>
            </a:pP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Fundamental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research</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a:p>
            <a:pPr marL="355600" indent="-355600">
              <a:spcBef>
                <a:spcPts val="600"/>
              </a:spcBef>
              <a:buFont typeface="Arial" panose="020B0604020202020204" pitchFamily="34" charset="0"/>
              <a:buChar char="•"/>
              <a:defRPr/>
            </a:pPr>
            <a:r>
              <a:rPr lang="en-US" sz="2400" dirty="0">
                <a:solidFill>
                  <a:schemeClr val="tx1">
                    <a:lumMod val="95000"/>
                    <a:lumOff val="5000"/>
                  </a:schemeClr>
                </a:solidFill>
                <a:latin typeface="Palatino Linotype" panose="02040502050505030304" pitchFamily="18" charset="0"/>
                <a:cs typeface="Arial" panose="020B0604020202020204" pitchFamily="34" charset="0"/>
              </a:rPr>
              <a:t>Technological development projects</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a:p>
            <a:pPr marL="355600" indent="-355600">
              <a:spcBef>
                <a:spcPts val="600"/>
              </a:spcBef>
              <a:buFont typeface="Arial" panose="020B0604020202020204" pitchFamily="34" charset="0"/>
              <a:buChar char="•"/>
              <a:defRPr/>
            </a:pPr>
            <a:r>
              <a:rPr lang="en-US" sz="2400" dirty="0">
                <a:solidFill>
                  <a:schemeClr val="tx1">
                    <a:lumMod val="95000"/>
                    <a:lumOff val="5000"/>
                  </a:schemeClr>
                </a:solidFill>
                <a:latin typeface="Palatino Linotype" panose="02040502050505030304" pitchFamily="18" charset="0"/>
                <a:cs typeface="Arial" panose="020B0604020202020204" pitchFamily="34" charset="0"/>
              </a:rPr>
              <a:t>Integral and interdisciplinary research projects</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a:p>
            <a:pPr marL="355600" indent="-355600">
              <a:spcBef>
                <a:spcPts val="600"/>
              </a:spcBef>
              <a:buFont typeface="Arial" panose="020B0604020202020204" pitchFamily="34" charset="0"/>
              <a:buChar char="•"/>
              <a:defRPr/>
            </a:pPr>
            <a:r>
              <a:rPr lang="en-US" sz="2400" dirty="0">
                <a:solidFill>
                  <a:schemeClr val="tx1">
                    <a:lumMod val="95000"/>
                    <a:lumOff val="5000"/>
                  </a:schemeClr>
                </a:solidFill>
                <a:latin typeface="Palatino Linotype" panose="02040502050505030304" pitchFamily="18" charset="0"/>
                <a:cs typeface="Arial" panose="020B0604020202020204" pitchFamily="34" charset="0"/>
              </a:rPr>
              <a:t>All scientific and research fields: engineering and technology, natural sciences, medicine, social sciences, humanities and arts</a:t>
            </a:r>
            <a:endParaRPr lang="ru-RU" sz="2400" dirty="0">
              <a:solidFill>
                <a:schemeClr val="tx1">
                  <a:lumMod val="95000"/>
                  <a:lumOff val="5000"/>
                </a:schemeClr>
              </a:solidFill>
              <a:latin typeface="Palatino Linotype" panose="02040502050505030304" pitchFamily="18" charset="0"/>
              <a:cs typeface="Arial" panose="020B0604020202020204" pitchFamily="34" charset="0"/>
            </a:endParaRPr>
          </a:p>
          <a:p>
            <a:pPr marL="355600" indent="-355600">
              <a:spcBef>
                <a:spcPts val="600"/>
              </a:spcBef>
              <a:buFont typeface="Arial" panose="020B0604020202020204" pitchFamily="34" charset="0"/>
              <a:buChar char="•"/>
              <a:defRPr/>
            </a:pPr>
            <a:r>
              <a:rPr lang="en-US" sz="2400" dirty="0">
                <a:solidFill>
                  <a:schemeClr val="tx1">
                    <a:lumMod val="95000"/>
                    <a:lumOff val="5000"/>
                  </a:schemeClr>
                </a:solidFill>
                <a:latin typeface="Palatino Linotype" panose="02040502050505030304" pitchFamily="18" charset="0"/>
                <a:cs typeface="Arial" panose="020B0604020202020204" pitchFamily="34" charset="0"/>
              </a:rPr>
              <a:t>International projects within the </a:t>
            </a:r>
            <a:r>
              <a:rPr lang="en-US" sz="2400" dirty="0" smtClean="0">
                <a:solidFill>
                  <a:schemeClr val="tx1">
                    <a:lumMod val="95000"/>
                    <a:lumOff val="5000"/>
                  </a:schemeClr>
                </a:solidFill>
                <a:latin typeface="Palatino Linotype" panose="02040502050505030304" pitchFamily="18" charset="0"/>
                <a:cs typeface="Arial" panose="020B0604020202020204" pitchFamily="34" charset="0"/>
              </a:rPr>
              <a:t>programs</a:t>
            </a:r>
            <a:r>
              <a:rPr lang="ru-RU" sz="2400" dirty="0">
                <a:solidFill>
                  <a:schemeClr val="tx1">
                    <a:lumMod val="95000"/>
                    <a:lumOff val="5000"/>
                  </a:schemeClr>
                </a:solidFill>
                <a:latin typeface="Palatino Linotype" panose="02040502050505030304" pitchFamily="18" charset="0"/>
                <a:cs typeface="Arial" panose="020B0604020202020204" pitchFamily="34" charset="0"/>
              </a:rPr>
              <a:t>: </a:t>
            </a:r>
            <a:br>
              <a:rPr lang="ru-RU" sz="2400" dirty="0">
                <a:solidFill>
                  <a:schemeClr val="tx1">
                    <a:lumMod val="95000"/>
                    <a:lumOff val="5000"/>
                  </a:schemeClr>
                </a:solidFill>
                <a:latin typeface="Palatino Linotype" panose="02040502050505030304" pitchFamily="18" charset="0"/>
                <a:cs typeface="Arial" panose="020B0604020202020204" pitchFamily="34" charset="0"/>
              </a:rPr>
            </a:br>
            <a:r>
              <a:rPr lang="en-US" sz="2400" dirty="0">
                <a:solidFill>
                  <a:schemeClr val="tx1">
                    <a:lumMod val="95000"/>
                    <a:lumOff val="5000"/>
                  </a:schemeClr>
                </a:solidFill>
                <a:latin typeface="Palatino Linotype" panose="02040502050505030304" pitchFamily="18" charset="0"/>
                <a:cs typeface="Arial" panose="020B0604020202020204" pitchFamily="34" charset="0"/>
              </a:rPr>
              <a:t>FP7, COST, EUREKA, SCOPES, SEE.ERA-NET, IPA, CEEPUS, TEMPUS, LLP,</a:t>
            </a:r>
            <a:r>
              <a:rPr lang="ru-RU" sz="2400" dirty="0">
                <a:solidFill>
                  <a:schemeClr val="tx1">
                    <a:lumMod val="95000"/>
                    <a:lumOff val="5000"/>
                  </a:schemeClr>
                </a:solidFill>
                <a:latin typeface="Palatino Linotype" panose="02040502050505030304" pitchFamily="18" charset="0"/>
                <a:cs typeface="Arial" panose="020B0604020202020204" pitchFamily="34" charset="0"/>
              </a:rPr>
              <a:t> </a:t>
            </a:r>
            <a:r>
              <a:rPr lang="en-US" sz="2400" dirty="0">
                <a:solidFill>
                  <a:schemeClr val="tx1">
                    <a:lumMod val="95000"/>
                    <a:lumOff val="5000"/>
                  </a:schemeClr>
                </a:solidFill>
                <a:latin typeface="Palatino Linotype" panose="02040502050505030304" pitchFamily="18" charset="0"/>
                <a:cs typeface="Arial" panose="020B0604020202020204" pitchFamily="34" charset="0"/>
              </a:rPr>
              <a:t>HORIZON 2020, TWINNING, CIP, ERASMUS MUNDUS, ERASMUS+, bilateral cooperation.</a:t>
            </a:r>
          </a:p>
        </p:txBody>
      </p:sp>
      <p:pic>
        <p:nvPicPr>
          <p:cNvPr id="4" name="Picture 9" descr="C:\Users\jelenac\Documents\Pictures\UNS_zoric_fotografije2009\PMF_ElektronskiMikroskop\Picture 051.jpg"/>
          <p:cNvPicPr>
            <a:picLocks noChangeAspect="1" noChangeArrowheads="1"/>
          </p:cNvPicPr>
          <p:nvPr/>
        </p:nvPicPr>
        <p:blipFill rotWithShape="1">
          <a:blip r:embed="rId2" cstate="print"/>
          <a:srcRect t="9790" r="33751" b="44232"/>
          <a:stretch/>
        </p:blipFill>
        <p:spPr bwMode="auto">
          <a:xfrm>
            <a:off x="9534003" y="1948644"/>
            <a:ext cx="1811330" cy="1886439"/>
          </a:xfrm>
          <a:prstGeom prst="rect">
            <a:avLst/>
          </a:prstGeom>
          <a:noFill/>
          <a:ln w="9525">
            <a:noFill/>
            <a:miter lim="800000"/>
            <a:headEnd/>
            <a:tailEnd/>
          </a:ln>
        </p:spPr>
      </p:pic>
    </p:spTree>
    <p:extLst>
      <p:ext uri="{BB962C8B-B14F-4D97-AF65-F5344CB8AC3E}">
        <p14:creationId xmlns:p14="http://schemas.microsoft.com/office/powerpoint/2010/main" val="3015392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725</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Palatino Linotype</vt:lpstr>
      <vt:lpstr>Office Theme</vt:lpstr>
      <vt:lpstr>UNIVERSITY OF NOVI SAD, SERBIA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Mirko</dc:creator>
  <cp:lastModifiedBy>Laslo Seres</cp:lastModifiedBy>
  <cp:revision>49</cp:revision>
  <dcterms:created xsi:type="dcterms:W3CDTF">2018-08-26T12:01:40Z</dcterms:created>
  <dcterms:modified xsi:type="dcterms:W3CDTF">2018-11-25T12:35:12Z</dcterms:modified>
</cp:coreProperties>
</file>