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Quattrocen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Quattrocen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1" l="-551" r="676" t="26829"/>
          <a:stretch/>
        </p:blipFill>
        <p:spPr>
          <a:xfrm>
            <a:off x="-98611" y="-8965"/>
            <a:ext cx="9242612" cy="686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815789" y="3846415"/>
            <a:ext cx="7503458" cy="1083204"/>
          </a:xfrm>
          <a:prstGeom prst="rect">
            <a:avLst/>
          </a:prstGeom>
          <a:solidFill>
            <a:schemeClr val="lt1">
              <a:alpha val="8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3911828"/>
            <a:ext cx="9143999" cy="936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Quattrocento Sans"/>
              <a:buNone/>
            </a:pPr>
            <a:r>
              <a:rPr b="1" i="0" lang="en-US" sz="54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University of Belgrade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867" y="322464"/>
            <a:ext cx="2160414" cy="61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381000" y="365126"/>
            <a:ext cx="7217229" cy="6177188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590851" y="479116"/>
            <a:ext cx="7145867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Information Center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Computer Center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Center for Career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Center for Technology Transfer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Center for Strategic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Center for Students with Disabilities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Center for Quality Insurance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Centre for Lifelong Learning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Joint Japan-Serbia Center for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Promotion of Science and Technology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Center for E-learning and Distance Education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Centre for EU Public Policies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Sports Center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6839" l="0" r="0" t="0"/>
          <a:stretch/>
        </p:blipFill>
        <p:spPr>
          <a:xfrm>
            <a:off x="0" y="-1"/>
            <a:ext cx="9144000" cy="296091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0" y="3450771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Since 2013 the University of Belgrade is ranked on the Academic Ranking of World Universities (Shanghai ranking)</a:t>
            </a:r>
            <a:endParaRPr sz="3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Currently amongst </a:t>
            </a:r>
            <a:r>
              <a:rPr b="1" lang="en-US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TOP 300 universities </a:t>
            </a:r>
            <a:endParaRPr sz="3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0472" y="2788126"/>
            <a:ext cx="20572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948" y="2788126"/>
            <a:ext cx="205723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7186" y="4962227"/>
            <a:ext cx="1645791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078" y="4962227"/>
            <a:ext cx="1645792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55709" y="2788126"/>
            <a:ext cx="205724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59307" y="4962227"/>
            <a:ext cx="1645791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18187" y="4962227"/>
            <a:ext cx="1645791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81574" y="4962227"/>
            <a:ext cx="1645791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 rotWithShape="1">
          <a:blip r:embed="rId11">
            <a:alphaModFix/>
          </a:blip>
          <a:srcRect b="0" l="0" r="2605" t="0"/>
          <a:stretch/>
        </p:blipFill>
        <p:spPr>
          <a:xfrm>
            <a:off x="780699" y="103937"/>
            <a:ext cx="7750560" cy="2093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9486" r="4656" t="0"/>
          <a:stretch/>
        </p:blipFill>
        <p:spPr>
          <a:xfrm>
            <a:off x="0" y="0"/>
            <a:ext cx="91355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543361" y="590880"/>
            <a:ext cx="4566522" cy="2421541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79555" y="770598"/>
            <a:ext cx="417481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oldest University in Serbia, </a:t>
            </a:r>
            <a:endParaRPr b="1" sz="3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founded in 1808 by Dositej Obradović</a:t>
            </a:r>
            <a:endParaRPr b="1" sz="3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10086" l="6658" r="4506" t="-198"/>
          <a:stretch/>
        </p:blipFill>
        <p:spPr>
          <a:xfrm>
            <a:off x="6126338" y="294267"/>
            <a:ext cx="2640895" cy="335438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4022" l="0" r="0" t="0"/>
          <a:stretch/>
        </p:blipFill>
        <p:spPr>
          <a:xfrm>
            <a:off x="478972" y="296091"/>
            <a:ext cx="2729191" cy="33440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4197531" y="435429"/>
            <a:ext cx="4480106" cy="3204754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572000" y="645055"/>
            <a:ext cx="3949338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Main building </a:t>
            </a:r>
            <a:endParaRPr b="1" sz="4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was built by Captain Miša Anastasijević in 1863 and donated to the University</a:t>
            </a:r>
            <a:endParaRPr b="1" sz="2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19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4536017" y="2273530"/>
            <a:ext cx="4607983" cy="4584470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902502" y="2495981"/>
            <a:ext cx="4241498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Facts </a:t>
            </a:r>
            <a:r>
              <a:rPr b="1" lang="en-US" sz="4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&amp;</a:t>
            </a:r>
            <a:r>
              <a:rPr b="1" lang="en-US" sz="54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Figures</a:t>
            </a:r>
            <a:endParaRPr b="1" sz="2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31 Faculties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 Research Institutes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13 Centers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University Library</a:t>
            </a:r>
            <a:endParaRPr b="1" sz="2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325 Study Programs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2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8515350" y="0"/>
            <a:ext cx="616759" cy="6858000"/>
          </a:xfrm>
          <a:prstGeom prst="rect">
            <a:avLst/>
          </a:prstGeom>
          <a:solidFill>
            <a:srgbClr val="FEA4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8527241" y="0"/>
            <a:ext cx="616759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60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8527241" y="0"/>
            <a:ext cx="61675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6023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/>
          <p:nvPr/>
        </p:nvSpPr>
        <p:spPr>
          <a:xfrm>
            <a:off x="8527241" y="0"/>
            <a:ext cx="61675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10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