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6" r:id="rId8"/>
    <p:sldId id="261" r:id="rId9"/>
    <p:sldId id="262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B53E-1F8A-4E75-A4B2-6788C379A2D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454DE895-4CB9-49D7-8514-2376D6976A5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B53E-1F8A-4E75-A4B2-6788C379A2D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E895-4CB9-49D7-8514-2376D6976A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B53E-1F8A-4E75-A4B2-6788C379A2D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E895-4CB9-49D7-8514-2376D6976A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B53E-1F8A-4E75-A4B2-6788C379A2D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4DE895-4CB9-49D7-8514-2376D6976A5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B53E-1F8A-4E75-A4B2-6788C379A2D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4DE895-4CB9-49D7-8514-2376D6976A5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B53E-1F8A-4E75-A4B2-6788C379A2D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E895-4CB9-49D7-8514-2376D6976A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B53E-1F8A-4E75-A4B2-6788C379A2D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E895-4CB9-49D7-8514-2376D6976A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B53E-1F8A-4E75-A4B2-6788C379A2D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E895-4CB9-49D7-8514-2376D6976A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B53E-1F8A-4E75-A4B2-6788C379A2D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4DE895-4CB9-49D7-8514-2376D6976A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C7B53E-1F8A-4E75-A4B2-6788C379A2D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4DE895-4CB9-49D7-8514-2376D6976A5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B53E-1F8A-4E75-A4B2-6788C379A2DE}" type="datetimeFigureOut">
              <a:rPr lang="en-US" smtClean="0"/>
              <a:t>11/24/2018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DE895-4CB9-49D7-8514-2376D6976A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54DE895-4CB9-49D7-8514-2376D6976A5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C7B53E-1F8A-4E75-A4B2-6788C379A2DE}" type="datetimeFigureOut">
              <a:rPr lang="en-US" smtClean="0"/>
              <a:t>11/24/2018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rs/url?sa=i&amp;rct=j&amp;q=&amp;esrc=s&amp;source=images&amp;cd=&amp;cad=rja&amp;docid=2KHEQN3ArvNu0M&amp;tbnid=WKmEXMwqnwOO3M:&amp;ved=0CAUQjRw&amp;url=http://casopisi.junis.ni.ac.rs/index.php/FUMedBiol&amp;ei=W2zpUqz_NoXCtQaisYCIBA&amp;bvm=bv.60157871,d.Yms&amp;psig=AFQjCNGW-or-aWv48tyOr6WJgzS1D6iWkA&amp;ust=13911152059441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s/url?sa=i&amp;rct=j&amp;q=&amp;esrc=s&amp;source=images&amp;cd=&amp;cad=rja&amp;docid=xjf1Mjn0jX-GjM&amp;tbnid=YYylw9lip3G7XM:&amp;ved=0CAUQjRw&amp;url=http://casopisi.junis.ni.ac.rs/index.php/FUMechEng&amp;ei=CmzpUq-5CYKqtAb6jYDQDg&amp;bvm=bv.60157871,d.Yms&amp;psig=AFQjCNGW-or-aWv48tyOr6WJgzS1D6iWkA&amp;ust=1391115205944148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hyperlink" Target="http://www.google.rs/url?sa=i&amp;rct=j&amp;q=&amp;esrc=s&amp;source=images&amp;cd=&amp;cad=rja&amp;docid=kx5O_-njdnZDdM&amp;tbnid=2TG933aYwlvRLM:&amp;ved=0CAUQjRw&amp;url=http://scindeks.ceon.rs/article.aspx?artid=0354-46480108433M&amp;ei=vWvpUvq7BYeMswab3IHYDw&amp;bvm=bv.60157871,d.Yms&amp;psig=AFQjCNGW-or-aWv48tyOr6WJgzS1D6iWkA&amp;ust=1391115205944148" TargetMode="Externa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tt-group.net/Fotografije_Srbije/Medijan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362200"/>
            <a:ext cx="6934199" cy="1371600"/>
          </a:xfrm>
        </p:spPr>
        <p:txBody>
          <a:bodyPr>
            <a:normAutofit/>
          </a:bodyPr>
          <a:lstStyle/>
          <a:p>
            <a:pPr algn="ctr"/>
            <a:r>
              <a:rPr lang="en-US" sz="530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University of Ni</a:t>
            </a:r>
            <a:r>
              <a:rPr lang="sr-Latn-RS" sz="530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š</a:t>
            </a:r>
            <a:endParaRPr lang="en-US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1813111" cy="181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11"/>
            <a:ext cx="4467849" cy="1209844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990600" y="4114800"/>
            <a:ext cx="76962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800" b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ADA Kick-off meeting </a:t>
            </a:r>
          </a:p>
          <a:p>
            <a:r>
              <a:rPr lang="sr-Latn-RS" sz="2800" b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26-27</a:t>
            </a:r>
            <a:r>
              <a:rPr lang="sr-Latn-RS" sz="2800" b="1" baseline="3000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 </a:t>
            </a:r>
            <a:r>
              <a:rPr lang="sr-Latn-RS" sz="2800" b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November 2018, Novi Sad</a:t>
            </a:r>
          </a:p>
          <a:p>
            <a:endParaRPr lang="sr-Latn-RS" sz="2800" b="1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algn="r"/>
            <a:endParaRPr lang="sr-Latn-RS" sz="2800" b="1" i="1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algn="r"/>
            <a:r>
              <a:rPr lang="sr-Latn-RS" sz="2400" b="1" i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Marija Dzunic, UNI representative</a:t>
            </a:r>
          </a:p>
          <a:p>
            <a:endParaRPr lang="sr-Latn-RS" sz="2800" b="1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121135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mtClean="0"/>
              <a:t>KA2 – Capacity building in the field of Higher Education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34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2672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/>
              <a:t>KA2 Capacity building, KA1 Academic mobility, Jean Monnet</a:t>
            </a:r>
          </a:p>
          <a:p>
            <a:r>
              <a:rPr lang="en-US" b="1" smtClean="0"/>
              <a:t>List of projects</a:t>
            </a:r>
            <a:r>
              <a:rPr lang="en-US" smtClean="0"/>
              <a:t>: https</a:t>
            </a:r>
            <a:r>
              <a:rPr lang="en-US"/>
              <a:t>://www.ni.ac.rs/en/international-cooperation/international-programs/erasmus-plus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5" y="457200"/>
            <a:ext cx="8373035" cy="35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64727"/>
            <a:ext cx="1447800" cy="125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07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3635"/>
            <a:ext cx="3790596" cy="609600"/>
          </a:xfrm>
        </p:spPr>
        <p:txBody>
          <a:bodyPr/>
          <a:lstStyle/>
          <a:p>
            <a:r>
              <a:rPr lang="en-US" sz="3600">
                <a:ln w="12700">
                  <a:solidFill>
                    <a:srgbClr val="675D59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Scientific </a:t>
            </a:r>
            <a:r>
              <a:rPr lang="en-US" sz="3600" smtClean="0">
                <a:ln w="12700">
                  <a:solidFill>
                    <a:srgbClr val="675D59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Journals</a:t>
            </a:r>
            <a:endParaRPr lang="en-US" sz="3600">
              <a:ln w="12700">
                <a:solidFill>
                  <a:srgbClr val="675D59"/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irc_mi" descr="http://casopisi.junis.ni.ac.rs/public/journals/11/homepageImage_en_US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8" y="1012162"/>
            <a:ext cx="1924140" cy="266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rc_mi" descr="http://scindeks-clanci.ceon.rs/data/naslovnice/0354-4648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38" y="1002637"/>
            <a:ext cx="1877158" cy="270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casopisi.junis.ni.ac.rs/public/journals/8/homepageImage_en_U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96" y="1021687"/>
            <a:ext cx="1858904" cy="266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Cover V4 ISSN ISS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900" y="1012162"/>
            <a:ext cx="2025616" cy="268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mage not availab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177" y="0"/>
            <a:ext cx="233082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5" y="3962400"/>
            <a:ext cx="1905000" cy="27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66494" y="5181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Department of Mathematics</a:t>
            </a:r>
          </a:p>
          <a:p>
            <a:r>
              <a:rPr lang="en-US"/>
              <a:t>FACULTY OF SCIENCES AND MATHEMATICS UNIVERSITY </a:t>
            </a:r>
            <a:r>
              <a:rPr lang="en-US"/>
              <a:t>OF </a:t>
            </a:r>
            <a:r>
              <a:rPr lang="en-US" smtClean="0"/>
              <a:t>NIS</a:t>
            </a:r>
          </a:p>
          <a:p>
            <a:r>
              <a:rPr lang="en-US" b="1" i="1"/>
              <a:t>Impact Factor in 2017:</a:t>
            </a:r>
            <a:r>
              <a:rPr lang="en-US"/>
              <a:t>  </a:t>
            </a:r>
            <a:r>
              <a:rPr lang="en-US" b="1"/>
              <a:t> </a:t>
            </a:r>
            <a:r>
              <a:rPr lang="en-US" b="1" smtClean="0"/>
              <a:t>0.635 (SCIe)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27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06823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3504" y="501715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2000" b="1" smtClean="0">
                <a:latin typeface="Cambria" pitchFamily="18" charset="0"/>
              </a:rPr>
              <a:t>Sport</a:t>
            </a:r>
            <a:r>
              <a:rPr lang="sr-Latn-RS" sz="2000" smtClean="0">
                <a:latin typeface="Cambria" pitchFamily="18" charset="0"/>
              </a:rPr>
              <a:t> </a:t>
            </a:r>
            <a:r>
              <a:rPr lang="en-US" sz="2000" smtClean="0">
                <a:latin typeface="Cambria" pitchFamily="18" charset="0"/>
              </a:rPr>
              <a:t>151-200 	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3962400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b="1" smtClean="0">
                <a:latin typeface="Cambria" pitchFamily="18" charset="0"/>
              </a:rPr>
              <a:t>Mathematics</a:t>
            </a:r>
            <a:r>
              <a:rPr lang="sr-Latn-RS" sz="2000" smtClean="0">
                <a:latin typeface="Cambria" pitchFamily="18" charset="0"/>
              </a:rPr>
              <a:t> </a:t>
            </a:r>
            <a:r>
              <a:rPr lang="en-US" sz="2000" smtClean="0">
                <a:latin typeface="Cambria" pitchFamily="18" charset="0"/>
              </a:rPr>
              <a:t>401-500 	</a:t>
            </a:r>
            <a:endParaRPr lang="en-US" sz="200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3839" y="4498879"/>
            <a:ext cx="3877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b="1" smtClean="0">
                <a:latin typeface="Cambria" pitchFamily="18" charset="0"/>
              </a:rPr>
              <a:t>Chemical engineering </a:t>
            </a:r>
            <a:r>
              <a:rPr lang="en-US" sz="2000" smtClean="0">
                <a:latin typeface="Cambria" pitchFamily="18" charset="0"/>
              </a:rPr>
              <a:t>401-500 </a:t>
            </a:r>
            <a:r>
              <a:rPr lang="en-US" smtClean="0"/>
              <a:t>	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83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85800"/>
            <a:ext cx="7467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b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Thank You for Your attention!</a:t>
            </a:r>
          </a:p>
          <a:p>
            <a:pPr marL="0" indent="0">
              <a:buNone/>
            </a:pPr>
            <a:endParaRPr lang="sr-Latn-RS" b="1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https://www.ni.ac.rs/en</a:t>
            </a:r>
            <a:r>
              <a:rPr lang="en-US">
                <a:latin typeface="Cambria" pitchFamily="18" charset="0"/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2" y="2590800"/>
            <a:ext cx="8381761" cy="402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0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5322" y="21967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smtClean="0">
                <a:ln w="12700">
                  <a:solidFill>
                    <a:srgbClr val="675D59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The city of Niš</a:t>
            </a:r>
            <a:endParaRPr lang="en-US" sz="2800" b="1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6" descr="Car Konstantin portret (Flavije Valerije Aurelije Konstantin Avgust)">
            <a:hlinkClick r:id="rId2" tooltip="&quot;Medijana, Anticko Naslede u Nišu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322" y="4572000"/>
            <a:ext cx="152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48400" y="91440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sz="2000" b="1" smtClean="0">
                <a:latin typeface="Cambria" pitchFamily="18" charset="0"/>
              </a:rPr>
              <a:t>Ancient gateway between the East and the West</a:t>
            </a:r>
          </a:p>
          <a:p>
            <a:pPr marL="285750" indent="-285750">
              <a:buFontTx/>
              <a:buChar char="-"/>
            </a:pPr>
            <a:r>
              <a:rPr lang="sr-Latn-RS" sz="2000" b="1" smtClean="0">
                <a:latin typeface="Cambria" pitchFamily="18" charset="0"/>
              </a:rPr>
              <a:t>Birthplace of Constantine the Great, Roman Emperor</a:t>
            </a:r>
          </a:p>
          <a:p>
            <a:pPr marL="285750" indent="-285750">
              <a:buFontTx/>
              <a:buChar char="-"/>
            </a:pPr>
            <a:r>
              <a:rPr lang="sr-Latn-RS" sz="2000" b="1" smtClean="0">
                <a:latin typeface="Cambria" pitchFamily="18" charset="0"/>
              </a:rPr>
              <a:t>Naiussus – the City of Fairies</a:t>
            </a:r>
            <a:endParaRPr lang="en-US" sz="2000" b="1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"/>
            <a:ext cx="597408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2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239000" cy="685800"/>
          </a:xfrm>
        </p:spPr>
        <p:txBody>
          <a:bodyPr/>
          <a:lstStyle/>
          <a:p>
            <a:pPr algn="ctr"/>
            <a:r>
              <a:rPr lang="sr-Latn-RS" sz="3200">
                <a:ln w="12700">
                  <a:solidFill>
                    <a:srgbClr val="675D59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</a:rPr>
              <a:t>The University building - Banovina</a:t>
            </a:r>
            <a:endParaRPr lang="en-US" sz="3200">
              <a:ln w="12700">
                <a:solidFill>
                  <a:srgbClr val="675D59"/>
                </a:solidFill>
              </a:ln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71550"/>
            <a:ext cx="7239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68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slov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r="18684"/>
          <a:stretch>
            <a:fillRect/>
          </a:stretch>
        </p:blipFill>
        <p:spPr>
          <a:xfrm>
            <a:off x="533399" y="685800"/>
            <a:ext cx="5102099" cy="5925312"/>
          </a:xfrm>
        </p:spPr>
      </p:pic>
      <p:sp>
        <p:nvSpPr>
          <p:cNvPr id="5" name="TextBox 4"/>
          <p:cNvSpPr txBox="1"/>
          <p:nvPr/>
        </p:nvSpPr>
        <p:spPr>
          <a:xfrm>
            <a:off x="5943598" y="685800"/>
            <a:ext cx="30258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mtClean="0"/>
          </a:p>
          <a:p>
            <a:pPr marL="285750" indent="-285750">
              <a:buFontTx/>
              <a:buChar char="-"/>
            </a:pPr>
            <a:r>
              <a:rPr lang="sr-Latn-RS" sz="2400" b="1">
                <a:latin typeface="Cambria" pitchFamily="18" charset="0"/>
              </a:rPr>
              <a:t>B</a:t>
            </a:r>
            <a:r>
              <a:rPr lang="en-US" sz="2400" b="1" smtClean="0">
                <a:latin typeface="Cambria" pitchFamily="18" charset="0"/>
              </a:rPr>
              <a:t>uilt in the late 19th century</a:t>
            </a:r>
            <a:endParaRPr lang="sr-Latn-RS" sz="2400" b="1" smtClean="0"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r>
              <a:rPr lang="sr-Latn-RS" sz="2400" b="1" smtClean="0">
                <a:latin typeface="Cambria" pitchFamily="18" charset="0"/>
              </a:rPr>
              <a:t>District Court</a:t>
            </a:r>
          </a:p>
          <a:p>
            <a:pPr marL="285750" indent="-285750">
              <a:buFontTx/>
              <a:buChar char="-"/>
            </a:pPr>
            <a:r>
              <a:rPr lang="sr-Latn-RS" sz="2400" b="1" smtClean="0">
                <a:latin typeface="Cambria" pitchFamily="18" charset="0"/>
              </a:rPr>
              <a:t>District Administration</a:t>
            </a:r>
          </a:p>
          <a:p>
            <a:pPr marL="285750" indent="-285750">
              <a:buFontTx/>
              <a:buChar char="-"/>
            </a:pPr>
            <a:r>
              <a:rPr lang="sr-Latn-RS" sz="2400" b="1" smtClean="0">
                <a:latin typeface="Cambria" pitchFamily="18" charset="0"/>
              </a:rPr>
              <a:t>Seat of the Morava County</a:t>
            </a:r>
          </a:p>
          <a:p>
            <a:pPr marL="285750" indent="-285750">
              <a:buFontTx/>
              <a:buChar char="-"/>
            </a:pPr>
            <a:r>
              <a:rPr lang="sr-Latn-RS" sz="2400" b="1" smtClean="0">
                <a:latin typeface="Cambria" pitchFamily="18" charset="0"/>
              </a:rPr>
              <a:t>1967 – University</a:t>
            </a:r>
          </a:p>
          <a:p>
            <a:pPr marL="285750" indent="-285750">
              <a:buFontTx/>
              <a:buChar char="-"/>
            </a:pPr>
            <a:endParaRPr lang="en-US" sz="2400" b="1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5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_odozd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303" y="762000"/>
            <a:ext cx="3705497" cy="5638800"/>
          </a:xfrm>
        </p:spPr>
      </p:pic>
      <p:sp>
        <p:nvSpPr>
          <p:cNvPr id="5" name="TextBox 4"/>
          <p:cNvSpPr txBox="1"/>
          <p:nvPr/>
        </p:nvSpPr>
        <p:spPr>
          <a:xfrm>
            <a:off x="4419600" y="685800"/>
            <a:ext cx="403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>
                <a:ln w="12700">
                  <a:solidFill>
                    <a:srgbClr val="675D59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University of Niš</a:t>
            </a:r>
          </a:p>
          <a:p>
            <a:endParaRPr lang="sr-Latn-RS" sz="2000" smtClean="0"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r>
              <a:rPr lang="sr-Latn-RS" sz="2200" b="1" smtClean="0">
                <a:latin typeface="Cambria" pitchFamily="18" charset="0"/>
              </a:rPr>
              <a:t>Founded in 1965, June 15th </a:t>
            </a:r>
          </a:p>
          <a:p>
            <a:pPr marL="285750" indent="-285750">
              <a:buFontTx/>
              <a:buChar char="-"/>
            </a:pPr>
            <a:r>
              <a:rPr lang="sr-Latn-RS" sz="2200" b="1" smtClean="0">
                <a:latin typeface="Cambria" pitchFamily="18" charset="0"/>
              </a:rPr>
              <a:t>14 Faculties</a:t>
            </a:r>
          </a:p>
          <a:p>
            <a:pPr marL="285750" indent="-285750">
              <a:buFontTx/>
              <a:buChar char="-"/>
            </a:pPr>
            <a:r>
              <a:rPr lang="sr-Latn-RS" sz="2200" b="1" smtClean="0">
                <a:latin typeface="Cambria" pitchFamily="18" charset="0"/>
              </a:rPr>
              <a:t>70589 graduates (1350 foreign)</a:t>
            </a:r>
          </a:p>
          <a:p>
            <a:pPr marL="285750" indent="-285750">
              <a:buFontTx/>
              <a:buChar char="-"/>
            </a:pPr>
            <a:r>
              <a:rPr lang="sr-Latn-RS" sz="2200" b="1" smtClean="0">
                <a:latin typeface="Cambria" pitchFamily="18" charset="0"/>
              </a:rPr>
              <a:t>7466 </a:t>
            </a:r>
            <a:r>
              <a:rPr lang="en-US" sz="2200" b="1" smtClean="0">
                <a:latin typeface="Cambria" pitchFamily="18" charset="0"/>
              </a:rPr>
              <a:t>postgraduates </a:t>
            </a:r>
            <a:endParaRPr lang="sr-Latn-RS" sz="2200" b="1" smtClean="0"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r>
              <a:rPr lang="sr-Latn-RS" sz="2200" b="1" smtClean="0">
                <a:latin typeface="Cambria" pitchFamily="18" charset="0"/>
              </a:rPr>
              <a:t>2458 Ph.D</a:t>
            </a:r>
          </a:p>
          <a:p>
            <a:pPr marL="285750" indent="-285750">
              <a:buFontTx/>
              <a:buChar char="-"/>
            </a:pPr>
            <a:endParaRPr lang="sr-Latn-RS" sz="2200" b="1" smtClean="0"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r>
              <a:rPr lang="sr-Latn-RS" sz="2200" b="1" smtClean="0">
                <a:latin typeface="Cambria" pitchFamily="18" charset="0"/>
              </a:rPr>
              <a:t>130 accredited programs (9 in English)</a:t>
            </a:r>
          </a:p>
          <a:p>
            <a:pPr marL="285750" indent="-285750">
              <a:buFontTx/>
              <a:buChar char="-"/>
            </a:pPr>
            <a:r>
              <a:rPr lang="sr-Latn-RS" sz="2200" b="1" smtClean="0">
                <a:latin typeface="Cambria" pitchFamily="18" charset="0"/>
              </a:rPr>
              <a:t>1601 teaching staff</a:t>
            </a:r>
            <a:endParaRPr lang="sr-Latn-RS" sz="2200" b="1"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endParaRPr lang="sr-Latn-RS" sz="2200" smtClean="0"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endParaRPr lang="en-US" sz="220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0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239000" cy="1143000"/>
          </a:xfrm>
        </p:spPr>
        <p:txBody>
          <a:bodyPr/>
          <a:lstStyle/>
          <a:p>
            <a:r>
              <a:rPr lang="sr-Latn-RS" sz="3200">
                <a:ln w="12700">
                  <a:solidFill>
                    <a:srgbClr val="675D59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</a:rPr>
              <a:t>Students</a:t>
            </a:r>
            <a:endParaRPr lang="en-US" sz="3200">
              <a:ln w="12700">
                <a:solidFill>
                  <a:srgbClr val="675D59"/>
                </a:solidFill>
              </a:ln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7920"/>
            <a:ext cx="8030694" cy="326024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5529"/>
            <a:ext cx="2895600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7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239000" cy="609600"/>
          </a:xfrm>
        </p:spPr>
        <p:txBody>
          <a:bodyPr/>
          <a:lstStyle/>
          <a:p>
            <a:r>
              <a:rPr lang="sr-Latn-RS" sz="3600">
                <a:ln w="12700">
                  <a:solidFill>
                    <a:srgbClr val="675D59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</a:rPr>
              <a:t>Joint programmes</a:t>
            </a:r>
            <a:endParaRPr lang="en-US" sz="3600">
              <a:ln w="12700">
                <a:solidFill>
                  <a:srgbClr val="675D59"/>
                </a:solidFill>
              </a:ln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543800" cy="5638800"/>
          </a:xfrm>
        </p:spPr>
        <p:txBody>
          <a:bodyPr>
            <a:noAutofit/>
          </a:bodyPr>
          <a:lstStyle/>
          <a:p>
            <a:r>
              <a:rPr lang="en-US" sz="2000" b="1"/>
              <a:t>Convention individuelle, de cotutelle internationale de thèse</a:t>
            </a:r>
            <a:r>
              <a:rPr lang="en-US" sz="2000"/>
              <a:t>, entre l’Université de Nis, Serbie et l’Université Lumière Lyon 2, France, 2010</a:t>
            </a:r>
            <a:r>
              <a:rPr lang="en-US" sz="2000" smtClean="0"/>
              <a:t>.</a:t>
            </a:r>
          </a:p>
          <a:p>
            <a:r>
              <a:rPr lang="en-US" sz="2000" b="1" smtClean="0"/>
              <a:t>The agreement on cooperation on doctoral degree education </a:t>
            </a:r>
            <a:r>
              <a:rPr lang="en-US" sz="2000" smtClean="0"/>
              <a:t>between the Norwegian University of Science and Technology and University of Niš, Serbia, 2012.</a:t>
            </a:r>
          </a:p>
          <a:p>
            <a:r>
              <a:rPr lang="en-US" sz="2000" b="1" smtClean="0"/>
              <a:t>Double </a:t>
            </a:r>
            <a:r>
              <a:rPr lang="en-US" sz="2000" b="1"/>
              <a:t>Degree Master Program in Engineering Science (DDMPES)</a:t>
            </a:r>
            <a:r>
              <a:rPr lang="en-US" sz="2000"/>
              <a:t>, Agreement on cooperation between Technical University in Berlin, Germany and University of Niš, Serbia, 2012</a:t>
            </a:r>
            <a:r>
              <a:rPr lang="en-US" sz="2000" smtClean="0"/>
              <a:t>.</a:t>
            </a:r>
            <a:endParaRPr lang="en-US" sz="2000"/>
          </a:p>
          <a:p>
            <a:r>
              <a:rPr lang="en-US" sz="2000"/>
              <a:t>Agreement for a </a:t>
            </a:r>
            <a:r>
              <a:rPr lang="en-US" sz="2000" b="1"/>
              <a:t>Joint Doctoral Research Thesis</a:t>
            </a:r>
            <a:r>
              <a:rPr lang="en-US" sz="2000"/>
              <a:t> between the University of Turin, Italy and the University of Niš, Serbia (2016</a:t>
            </a:r>
            <a:r>
              <a:rPr lang="en-US" sz="2000" smtClean="0"/>
              <a:t>).</a:t>
            </a:r>
            <a:endParaRPr lang="en-US" sz="2000"/>
          </a:p>
          <a:p>
            <a:r>
              <a:rPr lang="en-US" sz="2000" b="1"/>
              <a:t>PhD School of Mathematics</a:t>
            </a:r>
            <a:r>
              <a:rPr lang="en-US" sz="2000"/>
              <a:t>, a joint PhD program in mathematics, </a:t>
            </a:r>
            <a:r>
              <a:rPr lang="en-US" sz="2000" smtClean="0"/>
              <a:t>2016.</a:t>
            </a:r>
          </a:p>
          <a:p>
            <a:r>
              <a:rPr lang="en-US" sz="2000" b="1" smtClean="0"/>
              <a:t>Doctoral Thesis Co-Supervision (Cotutelle) Agreement </a:t>
            </a:r>
            <a:r>
              <a:rPr lang="en-US" sz="2000" smtClean="0"/>
              <a:t>between the University of Porto, Portugal and the University of Niš, Serbia (2018).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1972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685800"/>
          </a:xfrm>
        </p:spPr>
        <p:txBody>
          <a:bodyPr/>
          <a:lstStyle/>
          <a:p>
            <a:r>
              <a:rPr lang="sr-Latn-RS" sz="3600">
                <a:ln w="12700">
                  <a:solidFill>
                    <a:srgbClr val="675D59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n-lt"/>
              </a:rPr>
              <a:t>International Associations and Networks</a:t>
            </a:r>
            <a:endParaRPr lang="en-US" sz="3600">
              <a:ln w="12700">
                <a:solidFill>
                  <a:srgbClr val="675D59"/>
                </a:solidFill>
              </a:ln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410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en-GB" b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EUA</a:t>
            </a:r>
            <a:r>
              <a:rPr lang="en-GB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- European University Association </a:t>
            </a:r>
            <a:endParaRPr lang="en-US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en-GB" b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IUC</a:t>
            </a:r>
            <a:r>
              <a:rPr lang="en-GB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- Inter-University Center in Dubrovnik </a:t>
            </a:r>
            <a:endParaRPr lang="en-US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en-GB" b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DRC</a:t>
            </a:r>
            <a:r>
              <a:rPr lang="en-GB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- Danube Rectors' Conference </a:t>
            </a:r>
            <a:endParaRPr lang="en-US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en-GB" b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UniAdrion</a:t>
            </a:r>
            <a:r>
              <a:rPr lang="en-GB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- Virtual University of the Adriatic-Ionian Basin </a:t>
            </a:r>
            <a:endParaRPr lang="en-US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en-GB" b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EFQUEL</a:t>
            </a:r>
            <a:r>
              <a:rPr lang="en-GB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- European Foundation of Quality in E-Learning </a:t>
            </a:r>
            <a:endParaRPr lang="en-US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en-GB" b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AARC</a:t>
            </a:r>
            <a:r>
              <a:rPr lang="en-GB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- Alps-Adriatic Rectors Conference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EEN</a:t>
            </a:r>
            <a:r>
              <a:rPr lang="en-US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- Enterprise Europe </a:t>
            </a:r>
            <a:r>
              <a:rPr lang="en-US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Network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en-US" sz="2900" b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AUF </a:t>
            </a:r>
            <a:r>
              <a:rPr lang="en-US" sz="290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- Francophone </a:t>
            </a:r>
            <a:r>
              <a:rPr lang="en-US" sz="290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University </a:t>
            </a:r>
            <a:r>
              <a:rPr lang="en-US" sz="290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Association </a:t>
            </a:r>
            <a:endParaRPr lang="en-US" sz="290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en-US" sz="2900" b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ASECU - </a:t>
            </a:r>
            <a:r>
              <a:rPr lang="en-US" sz="290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Association </a:t>
            </a:r>
            <a:r>
              <a:rPr lang="en-US" sz="290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of Economic Universities of South and Eastern Europe and the Black </a:t>
            </a:r>
            <a:r>
              <a:rPr lang="en-US" sz="290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Sea </a:t>
            </a:r>
            <a:r>
              <a:rPr lang="en-US" sz="290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Region </a:t>
            </a:r>
            <a:endParaRPr lang="en-US" sz="290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q"/>
            </a:pPr>
            <a:r>
              <a:rPr lang="en-US" sz="2900" b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SIMERS</a:t>
            </a:r>
            <a:r>
              <a:rPr lang="en-US" sz="290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- COST </a:t>
            </a:r>
            <a:r>
              <a:rPr lang="en-US" sz="290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Action CA15113: Science and Management </a:t>
            </a:r>
            <a:r>
              <a:rPr lang="en-US" sz="290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of </a:t>
            </a:r>
            <a:endParaRPr lang="en-US" sz="2900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290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     Intermittent </a:t>
            </a:r>
            <a:r>
              <a:rPr lang="en-US" sz="290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Rivers </a:t>
            </a:r>
            <a:r>
              <a:rPr lang="en-US" sz="290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and Ephemeral Streams</a:t>
            </a:r>
            <a:endParaRPr lang="en-US" sz="290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5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239000" cy="914400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en-US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sr-Latn-RS" sz="3600">
                <a:ln w="12700">
                  <a:solidFill>
                    <a:srgbClr val="675D59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International </a:t>
            </a:r>
            <a:r>
              <a:rPr lang="sr-Latn-RS" sz="3600" smtClean="0">
                <a:ln w="12700">
                  <a:solidFill>
                    <a:srgbClr val="675D59"/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Programmes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620000" cy="48768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TEMPUS: 2001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CEEPUS: 2005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FP7: 2007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IPA: 2007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ERASMUS MUNDUS: 2008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b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MEVLANA: </a:t>
            </a:r>
            <a:r>
              <a:rPr lang="en-US" b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2013</a:t>
            </a:r>
            <a:endParaRPr lang="sr-Latn-RS" b="1" smtClean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sr-Latn-RS" b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HORIZON2020</a:t>
            </a:r>
            <a:endParaRPr lang="en-US" b="1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18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Thermal</Template>
  <TotalTime>480</TotalTime>
  <Words>410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Thermal</vt:lpstr>
      <vt:lpstr>University of Niš</vt:lpstr>
      <vt:lpstr>PowerPoint Presentation</vt:lpstr>
      <vt:lpstr>The University building - Banovina</vt:lpstr>
      <vt:lpstr>PowerPoint Presentation</vt:lpstr>
      <vt:lpstr>PowerPoint Presentation</vt:lpstr>
      <vt:lpstr>Students</vt:lpstr>
      <vt:lpstr>Joint programmes</vt:lpstr>
      <vt:lpstr>International Associations and Networks</vt:lpstr>
      <vt:lpstr> International Programmes</vt:lpstr>
      <vt:lpstr>PowerPoint Presentation</vt:lpstr>
      <vt:lpstr>Scientific Journals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Niš</dc:title>
  <dc:creator>Marija Dzunic</dc:creator>
  <cp:lastModifiedBy>Marija Dzunic</cp:lastModifiedBy>
  <cp:revision>23</cp:revision>
  <dcterms:created xsi:type="dcterms:W3CDTF">2018-11-23T15:15:35Z</dcterms:created>
  <dcterms:modified xsi:type="dcterms:W3CDTF">2018-11-24T13:40:29Z</dcterms:modified>
</cp:coreProperties>
</file>