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56" r:id="rId4"/>
    <p:sldId id="257" r:id="rId5"/>
    <p:sldId id="260" r:id="rId6"/>
    <p:sldId id="262" r:id="rId7"/>
    <p:sldId id="26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BE5A2DA1-65D4-4057-80A4-ABC15B9F444C}" type="datetimeFigureOut">
              <a:rPr lang="en-GB" smtClean="0"/>
              <a:t>06/11/2018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6484187-C88F-4BB7-B991-316E4FB1E5F0}" type="slidenum">
              <a:rPr lang="en-GB" smtClean="0"/>
              <a:t>‹#›</a:t>
            </a:fld>
            <a:endParaRPr lang="en-GB"/>
          </a:p>
        </p:txBody>
      </p:sp>
    </p:spTree>
    <p:extLst>
      <p:ext uri="{BB962C8B-B14F-4D97-AF65-F5344CB8AC3E}">
        <p14:creationId xmlns:p14="http://schemas.microsoft.com/office/powerpoint/2010/main" val="25146810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E5A2DA1-65D4-4057-80A4-ABC15B9F444C}" type="datetimeFigureOut">
              <a:rPr lang="en-GB" smtClean="0"/>
              <a:t>06/11/2018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6484187-C88F-4BB7-B991-316E4FB1E5F0}" type="slidenum">
              <a:rPr lang="en-GB" smtClean="0"/>
              <a:t>‹#›</a:t>
            </a:fld>
            <a:endParaRPr lang="en-GB"/>
          </a:p>
        </p:txBody>
      </p:sp>
    </p:spTree>
    <p:extLst>
      <p:ext uri="{BB962C8B-B14F-4D97-AF65-F5344CB8AC3E}">
        <p14:creationId xmlns:p14="http://schemas.microsoft.com/office/powerpoint/2010/main" val="20108604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E5A2DA1-65D4-4057-80A4-ABC15B9F444C}" type="datetimeFigureOut">
              <a:rPr lang="en-GB" smtClean="0"/>
              <a:t>06/11/2018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6484187-C88F-4BB7-B991-316E4FB1E5F0}" type="slidenum">
              <a:rPr lang="en-GB" smtClean="0"/>
              <a:t>‹#›</a:t>
            </a:fld>
            <a:endParaRPr lang="en-GB"/>
          </a:p>
        </p:txBody>
      </p:sp>
    </p:spTree>
    <p:extLst>
      <p:ext uri="{BB962C8B-B14F-4D97-AF65-F5344CB8AC3E}">
        <p14:creationId xmlns:p14="http://schemas.microsoft.com/office/powerpoint/2010/main" val="32011246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E5A2DA1-65D4-4057-80A4-ABC15B9F444C}" type="datetimeFigureOut">
              <a:rPr lang="en-GB" smtClean="0"/>
              <a:t>06/11/2018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6484187-C88F-4BB7-B991-316E4FB1E5F0}" type="slidenum">
              <a:rPr lang="en-GB" smtClean="0"/>
              <a:t>‹#›</a:t>
            </a:fld>
            <a:endParaRPr lang="en-GB"/>
          </a:p>
        </p:txBody>
      </p:sp>
    </p:spTree>
    <p:extLst>
      <p:ext uri="{BB962C8B-B14F-4D97-AF65-F5344CB8AC3E}">
        <p14:creationId xmlns:p14="http://schemas.microsoft.com/office/powerpoint/2010/main" val="37325169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E5A2DA1-65D4-4057-80A4-ABC15B9F444C}" type="datetimeFigureOut">
              <a:rPr lang="en-GB" smtClean="0"/>
              <a:t>06/11/2018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6484187-C88F-4BB7-B991-316E4FB1E5F0}" type="slidenum">
              <a:rPr lang="en-GB" smtClean="0"/>
              <a:t>‹#›</a:t>
            </a:fld>
            <a:endParaRPr lang="en-GB"/>
          </a:p>
        </p:txBody>
      </p:sp>
    </p:spTree>
    <p:extLst>
      <p:ext uri="{BB962C8B-B14F-4D97-AF65-F5344CB8AC3E}">
        <p14:creationId xmlns:p14="http://schemas.microsoft.com/office/powerpoint/2010/main" val="3650442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BE5A2DA1-65D4-4057-80A4-ABC15B9F444C}" type="datetimeFigureOut">
              <a:rPr lang="en-GB" smtClean="0"/>
              <a:t>06/11/2018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6484187-C88F-4BB7-B991-316E4FB1E5F0}" type="slidenum">
              <a:rPr lang="en-GB" smtClean="0"/>
              <a:t>‹#›</a:t>
            </a:fld>
            <a:endParaRPr lang="en-GB"/>
          </a:p>
        </p:txBody>
      </p:sp>
    </p:spTree>
    <p:extLst>
      <p:ext uri="{BB962C8B-B14F-4D97-AF65-F5344CB8AC3E}">
        <p14:creationId xmlns:p14="http://schemas.microsoft.com/office/powerpoint/2010/main" val="32191370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BE5A2DA1-65D4-4057-80A4-ABC15B9F444C}" type="datetimeFigureOut">
              <a:rPr lang="en-GB" smtClean="0"/>
              <a:t>06/11/2018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6484187-C88F-4BB7-B991-316E4FB1E5F0}" type="slidenum">
              <a:rPr lang="en-GB" smtClean="0"/>
              <a:t>‹#›</a:t>
            </a:fld>
            <a:endParaRPr lang="en-GB"/>
          </a:p>
        </p:txBody>
      </p:sp>
    </p:spTree>
    <p:extLst>
      <p:ext uri="{BB962C8B-B14F-4D97-AF65-F5344CB8AC3E}">
        <p14:creationId xmlns:p14="http://schemas.microsoft.com/office/powerpoint/2010/main" val="3438070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BE5A2DA1-65D4-4057-80A4-ABC15B9F444C}" type="datetimeFigureOut">
              <a:rPr lang="en-GB" smtClean="0"/>
              <a:t>06/11/2018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6484187-C88F-4BB7-B991-316E4FB1E5F0}" type="slidenum">
              <a:rPr lang="en-GB" smtClean="0"/>
              <a:t>‹#›</a:t>
            </a:fld>
            <a:endParaRPr lang="en-GB"/>
          </a:p>
        </p:txBody>
      </p:sp>
    </p:spTree>
    <p:extLst>
      <p:ext uri="{BB962C8B-B14F-4D97-AF65-F5344CB8AC3E}">
        <p14:creationId xmlns:p14="http://schemas.microsoft.com/office/powerpoint/2010/main" val="6815179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5A2DA1-65D4-4057-80A4-ABC15B9F444C}" type="datetimeFigureOut">
              <a:rPr lang="en-GB" smtClean="0"/>
              <a:t>06/11/2018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6484187-C88F-4BB7-B991-316E4FB1E5F0}" type="slidenum">
              <a:rPr lang="en-GB" smtClean="0"/>
              <a:t>‹#›</a:t>
            </a:fld>
            <a:endParaRPr lang="en-GB"/>
          </a:p>
        </p:txBody>
      </p:sp>
    </p:spTree>
    <p:extLst>
      <p:ext uri="{BB962C8B-B14F-4D97-AF65-F5344CB8AC3E}">
        <p14:creationId xmlns:p14="http://schemas.microsoft.com/office/powerpoint/2010/main" val="17098979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E5A2DA1-65D4-4057-80A4-ABC15B9F444C}" type="datetimeFigureOut">
              <a:rPr lang="en-GB" smtClean="0"/>
              <a:t>06/11/2018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6484187-C88F-4BB7-B991-316E4FB1E5F0}" type="slidenum">
              <a:rPr lang="en-GB" smtClean="0"/>
              <a:t>‹#›</a:t>
            </a:fld>
            <a:endParaRPr lang="en-GB"/>
          </a:p>
        </p:txBody>
      </p:sp>
    </p:spTree>
    <p:extLst>
      <p:ext uri="{BB962C8B-B14F-4D97-AF65-F5344CB8AC3E}">
        <p14:creationId xmlns:p14="http://schemas.microsoft.com/office/powerpoint/2010/main" val="38952074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E5A2DA1-65D4-4057-80A4-ABC15B9F444C}" type="datetimeFigureOut">
              <a:rPr lang="en-GB" smtClean="0"/>
              <a:t>06/11/2018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6484187-C88F-4BB7-B991-316E4FB1E5F0}" type="slidenum">
              <a:rPr lang="en-GB" smtClean="0"/>
              <a:t>‹#›</a:t>
            </a:fld>
            <a:endParaRPr lang="en-GB"/>
          </a:p>
        </p:txBody>
      </p:sp>
    </p:spTree>
    <p:extLst>
      <p:ext uri="{BB962C8B-B14F-4D97-AF65-F5344CB8AC3E}">
        <p14:creationId xmlns:p14="http://schemas.microsoft.com/office/powerpoint/2010/main" val="1986182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13"/>
          <a:stretch>
            <a:fillRect/>
          </a:stretch>
        </p:blipFill>
        <p:spPr>
          <a:xfrm>
            <a:off x="838199" y="365125"/>
            <a:ext cx="10515601" cy="1327645"/>
          </a:xfrm>
          <a:prstGeom prst="rect">
            <a:avLst/>
          </a:prstGeom>
        </p:spPr>
      </p:pic>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5A2DA1-65D4-4057-80A4-ABC15B9F444C}" type="datetimeFigureOut">
              <a:rPr lang="en-GB" smtClean="0"/>
              <a:t>06/11/2018</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484187-C88F-4BB7-B991-316E4FB1E5F0}" type="slidenum">
              <a:rPr lang="en-GB" smtClean="0"/>
              <a:t>‹#›</a:t>
            </a:fld>
            <a:endParaRPr lang="en-GB"/>
          </a:p>
        </p:txBody>
      </p:sp>
    </p:spTree>
    <p:extLst>
      <p:ext uri="{BB962C8B-B14F-4D97-AF65-F5344CB8AC3E}">
        <p14:creationId xmlns:p14="http://schemas.microsoft.com/office/powerpoint/2010/main" val="8094133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83150" y="1933304"/>
            <a:ext cx="9625402" cy="2585323"/>
          </a:xfrm>
          <a:prstGeom prst="rect">
            <a:avLst/>
          </a:prstGeom>
          <a:noFill/>
        </p:spPr>
        <p:txBody>
          <a:bodyPr wrap="square" rtlCol="0">
            <a:spAutoFit/>
          </a:bodyPr>
          <a:lstStyle>
            <a:defPPr>
              <a:defRPr lang="en-US"/>
            </a:defPPr>
            <a:lvl1pPr>
              <a:defRPr sz="2800" b="1">
                <a:solidFill>
                  <a:schemeClr val="accent1">
                    <a:lumMod val="50000"/>
                  </a:schemeClr>
                </a:solidFill>
              </a:defRPr>
            </a:lvl1pPr>
          </a:lstStyle>
          <a:p>
            <a:pPr algn="ctr"/>
            <a:r>
              <a:rPr lang="sr-Latn-RS" sz="5400" dirty="0" smtClean="0">
                <a:effectLst>
                  <a:outerShdw blurRad="38100" dist="38100" dir="2700000" algn="tl">
                    <a:srgbClr val="000000">
                      <a:alpha val="43137"/>
                    </a:srgbClr>
                  </a:outerShdw>
                </a:effectLst>
              </a:rPr>
              <a:t>WP1 </a:t>
            </a:r>
            <a:r>
              <a:rPr lang="en-GB" sz="5400" dirty="0">
                <a:effectLst>
                  <a:outerShdw blurRad="38100" dist="38100" dir="2700000" algn="tl">
                    <a:srgbClr val="000000">
                      <a:alpha val="43137"/>
                    </a:srgbClr>
                  </a:outerShdw>
                </a:effectLst>
              </a:rPr>
              <a:t>Development of a new program in Advance Data Analytics in Business</a:t>
            </a:r>
          </a:p>
        </p:txBody>
      </p:sp>
      <p:sp>
        <p:nvSpPr>
          <p:cNvPr id="3" name="TextBox 2"/>
          <p:cNvSpPr txBox="1"/>
          <p:nvPr/>
        </p:nvSpPr>
        <p:spPr>
          <a:xfrm>
            <a:off x="4362715" y="4963887"/>
            <a:ext cx="3001591" cy="830997"/>
          </a:xfrm>
          <a:prstGeom prst="rect">
            <a:avLst/>
          </a:prstGeom>
          <a:noFill/>
        </p:spPr>
        <p:txBody>
          <a:bodyPr wrap="none" rtlCol="0">
            <a:spAutoFit/>
          </a:bodyPr>
          <a:lstStyle/>
          <a:p>
            <a:pPr algn="ctr"/>
            <a:r>
              <a:rPr lang="sr-Latn-RS" sz="2400" b="1" dirty="0" smtClean="0">
                <a:solidFill>
                  <a:schemeClr val="accent1">
                    <a:lumMod val="50000"/>
                  </a:schemeClr>
                </a:solidFill>
              </a:rPr>
              <a:t>Mirko Savić</a:t>
            </a:r>
          </a:p>
          <a:p>
            <a:pPr algn="ctr"/>
            <a:r>
              <a:rPr lang="sr-Latn-RS" sz="2400" b="1" dirty="0" smtClean="0">
                <a:solidFill>
                  <a:schemeClr val="accent1">
                    <a:lumMod val="50000"/>
                  </a:schemeClr>
                </a:solidFill>
              </a:rPr>
              <a:t>University of Novi Sad</a:t>
            </a:r>
            <a:endParaRPr lang="en-GB" sz="2400" b="1" dirty="0">
              <a:solidFill>
                <a:schemeClr val="accent1">
                  <a:lumMod val="50000"/>
                </a:schemeClr>
              </a:solidFill>
            </a:endParaRPr>
          </a:p>
        </p:txBody>
      </p:sp>
    </p:spTree>
    <p:extLst>
      <p:ext uri="{BB962C8B-B14F-4D97-AF65-F5344CB8AC3E}">
        <p14:creationId xmlns:p14="http://schemas.microsoft.com/office/powerpoint/2010/main" val="2779723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par>
                          <p:cTn id="8" fill="hold">
                            <p:stCondLst>
                              <p:cond delay="2000"/>
                            </p:stCondLst>
                            <p:childTnLst>
                              <p:par>
                                <p:cTn id="9" presetID="21" presetClass="entr" presetSubtype="1"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heel(1)">
                                      <p:cBhvr>
                                        <p:cTn id="11"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96997" y="2593705"/>
            <a:ext cx="9031511" cy="1200329"/>
          </a:xfrm>
          <a:prstGeom prst="rect">
            <a:avLst/>
          </a:prstGeom>
          <a:noFill/>
        </p:spPr>
        <p:txBody>
          <a:bodyPr wrap="none" rtlCol="0">
            <a:spAutoFit/>
          </a:bodyPr>
          <a:lstStyle/>
          <a:p>
            <a:r>
              <a:rPr lang="en-GB" sz="2400" b="1" dirty="0">
                <a:solidFill>
                  <a:schemeClr val="accent1">
                    <a:lumMod val="50000"/>
                  </a:schemeClr>
                </a:solidFill>
              </a:rPr>
              <a:t>1.1 Analysis of best practise and comparative analysis</a:t>
            </a:r>
          </a:p>
          <a:p>
            <a:r>
              <a:rPr lang="en-GB" sz="2400" b="1" dirty="0">
                <a:solidFill>
                  <a:schemeClr val="accent1">
                    <a:lumMod val="50000"/>
                  </a:schemeClr>
                </a:solidFill>
              </a:rPr>
              <a:t>1.2 Development of learning outcomes and competencies</a:t>
            </a:r>
          </a:p>
          <a:p>
            <a:pPr algn="ctr"/>
            <a:r>
              <a:rPr lang="en-GB" sz="2400" b="1" dirty="0">
                <a:solidFill>
                  <a:schemeClr val="accent1">
                    <a:lumMod val="50000"/>
                  </a:schemeClr>
                </a:solidFill>
              </a:rPr>
              <a:t>1.3 Development of program, modules, syllabi of all courses and ECTS</a:t>
            </a:r>
          </a:p>
        </p:txBody>
      </p:sp>
      <p:sp>
        <p:nvSpPr>
          <p:cNvPr id="7" name="TextBox 6"/>
          <p:cNvSpPr txBox="1"/>
          <p:nvPr/>
        </p:nvSpPr>
        <p:spPr>
          <a:xfrm>
            <a:off x="796997" y="4685211"/>
            <a:ext cx="4322850" cy="461665"/>
          </a:xfrm>
          <a:prstGeom prst="rect">
            <a:avLst/>
          </a:prstGeom>
          <a:noFill/>
        </p:spPr>
        <p:txBody>
          <a:bodyPr wrap="none" rtlCol="0">
            <a:spAutoFit/>
          </a:bodyPr>
          <a:lstStyle>
            <a:defPPr>
              <a:defRPr lang="en-US"/>
            </a:defPPr>
            <a:lvl1pPr algn="ctr">
              <a:defRPr sz="2400" b="1">
                <a:solidFill>
                  <a:schemeClr val="accent1">
                    <a:lumMod val="50000"/>
                  </a:schemeClr>
                </a:solidFill>
              </a:defRPr>
            </a:lvl1pPr>
          </a:lstStyle>
          <a:p>
            <a:r>
              <a:rPr lang="sr-Latn-RS" dirty="0"/>
              <a:t>Estimated end date: 30/09/2019</a:t>
            </a:r>
            <a:endParaRPr lang="en-GB" dirty="0"/>
          </a:p>
        </p:txBody>
      </p:sp>
    </p:spTree>
    <p:extLst>
      <p:ext uri="{BB962C8B-B14F-4D97-AF65-F5344CB8AC3E}">
        <p14:creationId xmlns:p14="http://schemas.microsoft.com/office/powerpoint/2010/main" val="34399611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par>
                          <p:cTn id="8" fill="hold">
                            <p:stCondLst>
                              <p:cond delay="2000"/>
                            </p:stCondLst>
                            <p:childTnLst>
                              <p:par>
                                <p:cTn id="9" presetID="21" presetClass="entr" presetSubtype="1"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wheel(1)">
                                      <p:cBhvr>
                                        <p:cTn id="11"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76883" y="2302482"/>
            <a:ext cx="6573403" cy="461665"/>
          </a:xfrm>
          <a:prstGeom prst="rect">
            <a:avLst/>
          </a:prstGeom>
          <a:noFill/>
        </p:spPr>
        <p:txBody>
          <a:bodyPr wrap="none" rtlCol="0">
            <a:spAutoFit/>
          </a:bodyPr>
          <a:lstStyle/>
          <a:p>
            <a:pPr algn="ctr"/>
            <a:r>
              <a:rPr lang="sr-Latn-RS" sz="2400" b="1" dirty="0">
                <a:solidFill>
                  <a:schemeClr val="accent1">
                    <a:lumMod val="50000"/>
                  </a:schemeClr>
                </a:solidFill>
              </a:rPr>
              <a:t>A</a:t>
            </a:r>
            <a:r>
              <a:rPr lang="en-GB" sz="2400" b="1" dirty="0" err="1">
                <a:solidFill>
                  <a:schemeClr val="accent1">
                    <a:lumMod val="50000"/>
                  </a:schemeClr>
                </a:solidFill>
              </a:rPr>
              <a:t>nalysis</a:t>
            </a:r>
            <a:r>
              <a:rPr lang="en-GB" sz="2400" b="1" dirty="0">
                <a:solidFill>
                  <a:schemeClr val="accent1">
                    <a:lumMod val="50000"/>
                  </a:schemeClr>
                </a:solidFill>
              </a:rPr>
              <a:t> of best practise at EU partner universities</a:t>
            </a:r>
          </a:p>
        </p:txBody>
      </p:sp>
      <p:sp>
        <p:nvSpPr>
          <p:cNvPr id="4" name="Rectangle 3"/>
          <p:cNvSpPr/>
          <p:nvPr/>
        </p:nvSpPr>
        <p:spPr>
          <a:xfrm>
            <a:off x="776883" y="3093583"/>
            <a:ext cx="9615453" cy="461665"/>
          </a:xfrm>
          <a:prstGeom prst="rect">
            <a:avLst/>
          </a:prstGeom>
          <a:noFill/>
        </p:spPr>
        <p:txBody>
          <a:bodyPr wrap="none" rtlCol="0">
            <a:spAutoFit/>
          </a:bodyPr>
          <a:lstStyle/>
          <a:p>
            <a:pPr algn="ctr"/>
            <a:r>
              <a:rPr lang="en-GB" sz="2400" b="1" dirty="0">
                <a:solidFill>
                  <a:schemeClr val="accent1">
                    <a:lumMod val="50000"/>
                  </a:schemeClr>
                </a:solidFill>
              </a:rPr>
              <a:t>Survey on stakeholders about their needs in the area of business analytics</a:t>
            </a:r>
          </a:p>
        </p:txBody>
      </p:sp>
      <p:sp>
        <p:nvSpPr>
          <p:cNvPr id="5" name="Rectangle 4"/>
          <p:cNvSpPr/>
          <p:nvPr/>
        </p:nvSpPr>
        <p:spPr>
          <a:xfrm>
            <a:off x="776883" y="3856059"/>
            <a:ext cx="11196967" cy="830997"/>
          </a:xfrm>
          <a:prstGeom prst="rect">
            <a:avLst/>
          </a:prstGeom>
          <a:noFill/>
        </p:spPr>
        <p:txBody>
          <a:bodyPr wrap="square" rtlCol="0">
            <a:spAutoFit/>
          </a:bodyPr>
          <a:lstStyle/>
          <a:p>
            <a:pPr algn="just"/>
            <a:r>
              <a:rPr lang="sr-Latn-RS" sz="2400" b="1" dirty="0">
                <a:solidFill>
                  <a:schemeClr val="accent1">
                    <a:lumMod val="50000"/>
                  </a:schemeClr>
                </a:solidFill>
              </a:rPr>
              <a:t>A</a:t>
            </a:r>
            <a:r>
              <a:rPr lang="en-GB" sz="2400" b="1" dirty="0" err="1">
                <a:solidFill>
                  <a:schemeClr val="accent1">
                    <a:lumMod val="50000"/>
                  </a:schemeClr>
                </a:solidFill>
              </a:rPr>
              <a:t>nalysis</a:t>
            </a:r>
            <a:r>
              <a:rPr lang="en-GB" sz="2400" b="1" dirty="0">
                <a:solidFill>
                  <a:schemeClr val="accent1">
                    <a:lumMod val="50000"/>
                  </a:schemeClr>
                </a:solidFill>
              </a:rPr>
              <a:t> of status of various courses related to business analytics at participating Serbian universities.</a:t>
            </a:r>
          </a:p>
        </p:txBody>
      </p:sp>
      <p:sp>
        <p:nvSpPr>
          <p:cNvPr id="6" name="Rectangle 5"/>
          <p:cNvSpPr/>
          <p:nvPr/>
        </p:nvSpPr>
        <p:spPr>
          <a:xfrm>
            <a:off x="776883" y="4789162"/>
            <a:ext cx="6384698" cy="461665"/>
          </a:xfrm>
          <a:prstGeom prst="rect">
            <a:avLst/>
          </a:prstGeom>
          <a:noFill/>
        </p:spPr>
        <p:txBody>
          <a:bodyPr wrap="none" rtlCol="0">
            <a:spAutoFit/>
          </a:bodyPr>
          <a:lstStyle/>
          <a:p>
            <a:pPr algn="ctr"/>
            <a:r>
              <a:rPr lang="sr-Latn-RS" sz="2400" b="1" dirty="0">
                <a:solidFill>
                  <a:schemeClr val="accent1">
                    <a:lumMod val="50000"/>
                  </a:schemeClr>
                </a:solidFill>
              </a:rPr>
              <a:t>A</a:t>
            </a:r>
            <a:r>
              <a:rPr lang="en-GB" sz="2400" b="1" dirty="0" err="1">
                <a:solidFill>
                  <a:schemeClr val="accent1">
                    <a:lumMod val="50000"/>
                  </a:schemeClr>
                </a:solidFill>
              </a:rPr>
              <a:t>nalysis</a:t>
            </a:r>
            <a:r>
              <a:rPr lang="en-GB" sz="2400" b="1" dirty="0">
                <a:solidFill>
                  <a:schemeClr val="accent1">
                    <a:lumMod val="50000"/>
                  </a:schemeClr>
                </a:solidFill>
              </a:rPr>
              <a:t> of learning outcomes and competencies</a:t>
            </a:r>
          </a:p>
        </p:txBody>
      </p:sp>
    </p:spTree>
    <p:extLst>
      <p:ext uri="{BB962C8B-B14F-4D97-AF65-F5344CB8AC3E}">
        <p14:creationId xmlns:p14="http://schemas.microsoft.com/office/powerpoint/2010/main" val="13211372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heel(1)">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heel(1)">
                                      <p:cBhvr>
                                        <p:cTn id="17" dur="20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wheel(1)">
                                      <p:cBhvr>
                                        <p:cTn id="22"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19757" y="4796135"/>
            <a:ext cx="10814893" cy="646331"/>
          </a:xfrm>
          <a:prstGeom prst="rect">
            <a:avLst/>
          </a:prstGeom>
        </p:spPr>
        <p:txBody>
          <a:bodyPr wrap="square">
            <a:spAutoFit/>
          </a:bodyPr>
          <a:lstStyle/>
          <a:p>
            <a:pPr algn="just"/>
            <a:r>
              <a:rPr lang="en-GB" dirty="0">
                <a:solidFill>
                  <a:schemeClr val="accent1">
                    <a:lumMod val="75000"/>
                  </a:schemeClr>
                </a:solidFill>
              </a:rPr>
              <a:t>Other important issues will be discussed too: student internship, career development measures and attention that should be given to vulnerable groups.</a:t>
            </a:r>
          </a:p>
        </p:txBody>
      </p:sp>
      <p:sp>
        <p:nvSpPr>
          <p:cNvPr id="3" name="Rectangle 2"/>
          <p:cNvSpPr/>
          <p:nvPr/>
        </p:nvSpPr>
        <p:spPr>
          <a:xfrm>
            <a:off x="689575" y="2043389"/>
            <a:ext cx="10160858" cy="461665"/>
          </a:xfrm>
          <a:prstGeom prst="rect">
            <a:avLst/>
          </a:prstGeom>
          <a:noFill/>
        </p:spPr>
        <p:txBody>
          <a:bodyPr wrap="none" rtlCol="0">
            <a:spAutoFit/>
          </a:bodyPr>
          <a:lstStyle/>
          <a:p>
            <a:pPr algn="ctr"/>
            <a:r>
              <a:rPr lang="sr-Latn-RS" sz="2400" b="1" dirty="0">
                <a:solidFill>
                  <a:schemeClr val="accent1">
                    <a:lumMod val="50000"/>
                  </a:schemeClr>
                </a:solidFill>
              </a:rPr>
              <a:t>T</a:t>
            </a:r>
            <a:r>
              <a:rPr lang="en-GB" sz="2400" b="1" dirty="0">
                <a:solidFill>
                  <a:schemeClr val="accent1">
                    <a:lumMod val="50000"/>
                  </a:schemeClr>
                </a:solidFill>
              </a:rPr>
              <a:t>he curriculum (program, syllabi of all the courses and the modules, and ECTS)</a:t>
            </a:r>
          </a:p>
        </p:txBody>
      </p:sp>
      <p:sp>
        <p:nvSpPr>
          <p:cNvPr id="4" name="Rectangle 3"/>
          <p:cNvSpPr/>
          <p:nvPr/>
        </p:nvSpPr>
        <p:spPr>
          <a:xfrm>
            <a:off x="819757" y="2670405"/>
            <a:ext cx="10737669" cy="1200329"/>
          </a:xfrm>
          <a:prstGeom prst="rect">
            <a:avLst/>
          </a:prstGeom>
        </p:spPr>
        <p:txBody>
          <a:bodyPr wrap="square">
            <a:spAutoFit/>
          </a:bodyPr>
          <a:lstStyle/>
          <a:p>
            <a:pPr algn="just"/>
            <a:r>
              <a:rPr lang="en-GB" dirty="0">
                <a:solidFill>
                  <a:schemeClr val="accent1">
                    <a:lumMod val="75000"/>
                  </a:schemeClr>
                </a:solidFill>
              </a:rPr>
              <a:t>For curriculum development, courses in statistics, operational research, econometrics, risk analysis, supply chain management, data mining, predictive modelling, multivariate testing, will be revised in order to be more compatible with business analytics, while completely new courses will be machine learning, big data analytics, text analytics, data visualization, business intelligence reporting, and self-service analytics platforms. </a:t>
            </a:r>
          </a:p>
        </p:txBody>
      </p:sp>
    </p:spTree>
    <p:extLst>
      <p:ext uri="{BB962C8B-B14F-4D97-AF65-F5344CB8AC3E}">
        <p14:creationId xmlns:p14="http://schemas.microsoft.com/office/powerpoint/2010/main" val="5029454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heel(1)">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heel(1)">
                                      <p:cBhvr>
                                        <p:cTn id="1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6354" y="1956100"/>
            <a:ext cx="8307977" cy="584775"/>
          </a:xfrm>
          <a:prstGeom prst="rect">
            <a:avLst/>
          </a:prstGeom>
        </p:spPr>
        <p:txBody>
          <a:bodyPr wrap="square">
            <a:spAutoFit/>
          </a:bodyPr>
          <a:lstStyle/>
          <a:p>
            <a:r>
              <a:rPr lang="en-GB" sz="3200" b="1" dirty="0">
                <a:solidFill>
                  <a:schemeClr val="accent1">
                    <a:lumMod val="50000"/>
                  </a:schemeClr>
                </a:solidFill>
              </a:rPr>
              <a:t>Expected </a:t>
            </a:r>
            <a:r>
              <a:rPr lang="en-GB" sz="3200" b="1" dirty="0" smtClean="0">
                <a:solidFill>
                  <a:schemeClr val="accent1">
                    <a:lumMod val="50000"/>
                  </a:schemeClr>
                </a:solidFill>
              </a:rPr>
              <a:t>Deliverable/Results/</a:t>
            </a:r>
            <a:r>
              <a:rPr lang="sr-Latn-RS" sz="3200" b="1" dirty="0" smtClean="0">
                <a:solidFill>
                  <a:schemeClr val="accent1">
                    <a:lumMod val="50000"/>
                  </a:schemeClr>
                </a:solidFill>
              </a:rPr>
              <a:t> </a:t>
            </a:r>
            <a:r>
              <a:rPr lang="en-GB" sz="3200" b="1" dirty="0" smtClean="0">
                <a:solidFill>
                  <a:schemeClr val="accent1">
                    <a:lumMod val="50000"/>
                  </a:schemeClr>
                </a:solidFill>
              </a:rPr>
              <a:t>Outcomes</a:t>
            </a:r>
            <a:endParaRPr lang="en-GB" sz="3200" b="1" dirty="0">
              <a:solidFill>
                <a:schemeClr val="accent1">
                  <a:lumMod val="50000"/>
                </a:schemeClr>
              </a:solidFill>
            </a:endParaRPr>
          </a:p>
        </p:txBody>
      </p:sp>
      <p:sp>
        <p:nvSpPr>
          <p:cNvPr id="3" name="Rectangle 2"/>
          <p:cNvSpPr/>
          <p:nvPr/>
        </p:nvSpPr>
        <p:spPr>
          <a:xfrm>
            <a:off x="766354" y="3048884"/>
            <a:ext cx="9551590" cy="461665"/>
          </a:xfrm>
          <a:prstGeom prst="rect">
            <a:avLst/>
          </a:prstGeom>
          <a:noFill/>
        </p:spPr>
        <p:txBody>
          <a:bodyPr wrap="none" rtlCol="0">
            <a:spAutoFit/>
          </a:bodyPr>
          <a:lstStyle/>
          <a:p>
            <a:pPr algn="ctr"/>
            <a:r>
              <a:rPr lang="en-GB" sz="2400" b="1" dirty="0">
                <a:solidFill>
                  <a:schemeClr val="accent1">
                    <a:lumMod val="50000"/>
                  </a:schemeClr>
                </a:solidFill>
              </a:rPr>
              <a:t>Analysis of best practice and comparative analysis</a:t>
            </a:r>
            <a:r>
              <a:rPr lang="sr-Latn-RS" sz="2400" b="1" dirty="0">
                <a:solidFill>
                  <a:schemeClr val="accent1">
                    <a:lumMod val="50000"/>
                  </a:schemeClr>
                </a:solidFill>
              </a:rPr>
              <a:t> (Due date 28/02/2019)</a:t>
            </a:r>
            <a:endParaRPr lang="en-GB" sz="2400" b="1" dirty="0">
              <a:solidFill>
                <a:schemeClr val="accent1">
                  <a:lumMod val="50000"/>
                </a:schemeClr>
              </a:solidFill>
            </a:endParaRPr>
          </a:p>
        </p:txBody>
      </p:sp>
      <p:sp>
        <p:nvSpPr>
          <p:cNvPr id="5" name="Rectangle 4"/>
          <p:cNvSpPr/>
          <p:nvPr/>
        </p:nvSpPr>
        <p:spPr>
          <a:xfrm>
            <a:off x="766354" y="3889738"/>
            <a:ext cx="7990970" cy="461665"/>
          </a:xfrm>
          <a:prstGeom prst="rect">
            <a:avLst/>
          </a:prstGeom>
          <a:noFill/>
        </p:spPr>
        <p:txBody>
          <a:bodyPr wrap="none" rtlCol="0">
            <a:spAutoFit/>
          </a:bodyPr>
          <a:lstStyle/>
          <a:p>
            <a:pPr algn="ctr"/>
            <a:r>
              <a:rPr lang="en-GB" sz="2400" b="1" dirty="0">
                <a:solidFill>
                  <a:schemeClr val="accent1">
                    <a:lumMod val="50000"/>
                  </a:schemeClr>
                </a:solidFill>
              </a:rPr>
              <a:t>Learning outcomes and competencies</a:t>
            </a:r>
            <a:r>
              <a:rPr lang="sr-Latn-RS" sz="2400" b="1" dirty="0">
                <a:solidFill>
                  <a:schemeClr val="accent1">
                    <a:lumMod val="50000"/>
                  </a:schemeClr>
                </a:solidFill>
              </a:rPr>
              <a:t> </a:t>
            </a:r>
            <a:r>
              <a:rPr lang="en-GB" sz="2400" b="1" dirty="0">
                <a:solidFill>
                  <a:schemeClr val="accent1">
                    <a:lumMod val="50000"/>
                  </a:schemeClr>
                </a:solidFill>
              </a:rPr>
              <a:t>(Due date </a:t>
            </a:r>
            <a:r>
              <a:rPr lang="sr-Latn-RS" sz="2400" b="1" dirty="0">
                <a:solidFill>
                  <a:schemeClr val="accent1">
                    <a:lumMod val="50000"/>
                  </a:schemeClr>
                </a:solidFill>
              </a:rPr>
              <a:t>30</a:t>
            </a:r>
            <a:r>
              <a:rPr lang="en-GB" sz="2400" b="1" dirty="0">
                <a:solidFill>
                  <a:schemeClr val="accent1">
                    <a:lumMod val="50000"/>
                  </a:schemeClr>
                </a:solidFill>
              </a:rPr>
              <a:t>/0</a:t>
            </a:r>
            <a:r>
              <a:rPr lang="sr-Latn-RS" sz="2400" b="1" dirty="0">
                <a:solidFill>
                  <a:schemeClr val="accent1">
                    <a:lumMod val="50000"/>
                  </a:schemeClr>
                </a:solidFill>
              </a:rPr>
              <a:t>4</a:t>
            </a:r>
            <a:r>
              <a:rPr lang="en-GB" sz="2400" b="1" dirty="0">
                <a:solidFill>
                  <a:schemeClr val="accent1">
                    <a:lumMod val="50000"/>
                  </a:schemeClr>
                </a:solidFill>
              </a:rPr>
              <a:t>/2019)</a:t>
            </a:r>
          </a:p>
        </p:txBody>
      </p:sp>
      <p:sp>
        <p:nvSpPr>
          <p:cNvPr id="6" name="Rectangle 5"/>
          <p:cNvSpPr/>
          <p:nvPr/>
        </p:nvSpPr>
        <p:spPr>
          <a:xfrm>
            <a:off x="766354" y="4852513"/>
            <a:ext cx="9437648" cy="461665"/>
          </a:xfrm>
          <a:prstGeom prst="rect">
            <a:avLst/>
          </a:prstGeom>
          <a:noFill/>
        </p:spPr>
        <p:txBody>
          <a:bodyPr wrap="none" rtlCol="0">
            <a:spAutoFit/>
          </a:bodyPr>
          <a:lstStyle/>
          <a:p>
            <a:pPr algn="ctr"/>
            <a:r>
              <a:rPr lang="en-GB" sz="2400" b="1" dirty="0">
                <a:solidFill>
                  <a:schemeClr val="accent1">
                    <a:lumMod val="50000"/>
                  </a:schemeClr>
                </a:solidFill>
              </a:rPr>
              <a:t>Program, modules, syllabi of all courses and ECTS</a:t>
            </a:r>
            <a:r>
              <a:rPr lang="sr-Latn-RS" sz="2400" b="1" dirty="0">
                <a:solidFill>
                  <a:schemeClr val="accent1">
                    <a:lumMod val="50000"/>
                  </a:schemeClr>
                </a:solidFill>
              </a:rPr>
              <a:t> (Due date 30/09/2019)</a:t>
            </a:r>
          </a:p>
        </p:txBody>
      </p:sp>
    </p:spTree>
    <p:extLst>
      <p:ext uri="{BB962C8B-B14F-4D97-AF65-F5344CB8AC3E}">
        <p14:creationId xmlns:p14="http://schemas.microsoft.com/office/powerpoint/2010/main" val="1263892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heel(1)">
                                      <p:cBhvr>
                                        <p:cTn id="12" dur="2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heel(1)">
                                      <p:cBhvr>
                                        <p:cTn id="17" dur="20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wheel(1)">
                                      <p:cBhvr>
                                        <p:cTn id="22"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5" grpId="0"/>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40298" y="1846217"/>
            <a:ext cx="2434514" cy="461665"/>
          </a:xfrm>
          <a:prstGeom prst="rect">
            <a:avLst/>
          </a:prstGeom>
          <a:noFill/>
        </p:spPr>
        <p:txBody>
          <a:bodyPr wrap="none" rtlCol="0">
            <a:spAutoFit/>
          </a:bodyPr>
          <a:lstStyle>
            <a:defPPr>
              <a:defRPr lang="en-US"/>
            </a:defPPr>
            <a:lvl1pPr algn="ctr">
              <a:defRPr sz="2400" b="1">
                <a:solidFill>
                  <a:schemeClr val="accent1">
                    <a:lumMod val="50000"/>
                  </a:schemeClr>
                </a:solidFill>
              </a:defRPr>
            </a:lvl1pPr>
          </a:lstStyle>
          <a:p>
            <a:r>
              <a:rPr lang="sr-Latn-RS" dirty="0"/>
              <a:t>So many issues....</a:t>
            </a:r>
            <a:endParaRPr lang="en-GB" dirty="0"/>
          </a:p>
        </p:txBody>
      </p:sp>
      <p:sp>
        <p:nvSpPr>
          <p:cNvPr id="3" name="Rectangle 2"/>
          <p:cNvSpPr/>
          <p:nvPr/>
        </p:nvSpPr>
        <p:spPr>
          <a:xfrm>
            <a:off x="896982" y="2494228"/>
            <a:ext cx="8273143" cy="3170099"/>
          </a:xfrm>
          <a:prstGeom prst="rect">
            <a:avLst/>
          </a:prstGeom>
        </p:spPr>
        <p:txBody>
          <a:bodyPr wrap="square">
            <a:spAutoFit/>
          </a:bodyPr>
          <a:lstStyle/>
          <a:p>
            <a:r>
              <a:rPr lang="en-GB" sz="2000" dirty="0">
                <a:solidFill>
                  <a:schemeClr val="accent1">
                    <a:lumMod val="50000"/>
                  </a:schemeClr>
                </a:solidFill>
              </a:rPr>
              <a:t>•	Early accreditation?</a:t>
            </a:r>
          </a:p>
          <a:p>
            <a:r>
              <a:rPr lang="en-GB" sz="2000" dirty="0">
                <a:solidFill>
                  <a:schemeClr val="accent1">
                    <a:lumMod val="50000"/>
                  </a:schemeClr>
                </a:solidFill>
              </a:rPr>
              <a:t>•	What is general learning outcome?</a:t>
            </a:r>
          </a:p>
          <a:p>
            <a:r>
              <a:rPr lang="en-GB" sz="2000" dirty="0">
                <a:solidFill>
                  <a:schemeClr val="accent1">
                    <a:lumMod val="50000"/>
                  </a:schemeClr>
                </a:solidFill>
              </a:rPr>
              <a:t>•	Diploma title?</a:t>
            </a:r>
          </a:p>
          <a:p>
            <a:r>
              <a:rPr lang="en-GB" sz="2000" dirty="0">
                <a:solidFill>
                  <a:schemeClr val="accent1">
                    <a:lumMod val="50000"/>
                  </a:schemeClr>
                </a:solidFill>
              </a:rPr>
              <a:t>•	Internship?</a:t>
            </a:r>
          </a:p>
          <a:p>
            <a:r>
              <a:rPr lang="en-GB" sz="2000" dirty="0">
                <a:solidFill>
                  <a:schemeClr val="accent1">
                    <a:lumMod val="50000"/>
                  </a:schemeClr>
                </a:solidFill>
              </a:rPr>
              <a:t>•	Visiting professors?</a:t>
            </a:r>
          </a:p>
          <a:p>
            <a:r>
              <a:rPr lang="en-GB" sz="2000" dirty="0">
                <a:solidFill>
                  <a:schemeClr val="accent1">
                    <a:lumMod val="50000"/>
                  </a:schemeClr>
                </a:solidFill>
              </a:rPr>
              <a:t>•	Double degree? </a:t>
            </a:r>
          </a:p>
          <a:p>
            <a:r>
              <a:rPr lang="en-GB" sz="2000" dirty="0">
                <a:solidFill>
                  <a:schemeClr val="accent1">
                    <a:lumMod val="50000"/>
                  </a:schemeClr>
                </a:solidFill>
              </a:rPr>
              <a:t>•	When to organize training visits?</a:t>
            </a:r>
          </a:p>
          <a:p>
            <a:r>
              <a:rPr lang="en-GB" sz="2000" dirty="0">
                <a:solidFill>
                  <a:schemeClr val="accent1">
                    <a:lumMod val="50000"/>
                  </a:schemeClr>
                </a:solidFill>
              </a:rPr>
              <a:t>•	List of training courses that we need in EU countries?</a:t>
            </a:r>
          </a:p>
          <a:p>
            <a:r>
              <a:rPr lang="en-GB" sz="2000" dirty="0">
                <a:solidFill>
                  <a:schemeClr val="accent1">
                    <a:lumMod val="50000"/>
                  </a:schemeClr>
                </a:solidFill>
              </a:rPr>
              <a:t>•	What kind of training in which institution?</a:t>
            </a:r>
          </a:p>
          <a:p>
            <a:r>
              <a:rPr lang="en-GB" sz="2000" dirty="0">
                <a:solidFill>
                  <a:schemeClr val="accent1">
                    <a:lumMod val="50000"/>
                  </a:schemeClr>
                </a:solidFill>
              </a:rPr>
              <a:t>•	Can we organize a summer school in 2019?</a:t>
            </a:r>
          </a:p>
        </p:txBody>
      </p:sp>
    </p:spTree>
    <p:extLst>
      <p:ext uri="{BB962C8B-B14F-4D97-AF65-F5344CB8AC3E}">
        <p14:creationId xmlns:p14="http://schemas.microsoft.com/office/powerpoint/2010/main" val="3903227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heel(1)">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heel(1)">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heel(1)">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wheel(1)">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wheel(1)">
                                      <p:cBhvr>
                                        <p:cTn id="32" dur="2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1" presetClass="entr" presetSubtype="1"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wheel(1)">
                                      <p:cBhvr>
                                        <p:cTn id="37" dur="20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1" presetClass="entr" presetSubtype="1"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wheel(1)">
                                      <p:cBhvr>
                                        <p:cTn id="42" dur="20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1" presetClass="entr" presetSubtype="1"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wheel(1)">
                                      <p:cBhvr>
                                        <p:cTn id="47" dur="2000"/>
                                        <p:tgtEl>
                                          <p:spTgt spid="3">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1" presetClass="entr" presetSubtype="1" fill="hold" grpId="0" nodeType="clickEffect">
                                  <p:stCondLst>
                                    <p:cond delay="0"/>
                                  </p:stCondLst>
                                  <p:childTnLst>
                                    <p:set>
                                      <p:cBhvr>
                                        <p:cTn id="51" dur="1" fill="hold">
                                          <p:stCondLst>
                                            <p:cond delay="0"/>
                                          </p:stCondLst>
                                        </p:cTn>
                                        <p:tgtEl>
                                          <p:spTgt spid="3">
                                            <p:txEl>
                                              <p:pRg st="8" end="8"/>
                                            </p:txEl>
                                          </p:spTgt>
                                        </p:tgtEl>
                                        <p:attrNameLst>
                                          <p:attrName>style.visibility</p:attrName>
                                        </p:attrNameLst>
                                      </p:cBhvr>
                                      <p:to>
                                        <p:strVal val="visible"/>
                                      </p:to>
                                    </p:set>
                                    <p:animEffect transition="in" filter="wheel(1)">
                                      <p:cBhvr>
                                        <p:cTn id="52" dur="2000"/>
                                        <p:tgtEl>
                                          <p:spTgt spid="3">
                                            <p:txEl>
                                              <p:pRg st="8" end="8"/>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1" presetClass="entr" presetSubtype="1" fill="hold" grpId="0" nodeType="clickEffect">
                                  <p:stCondLst>
                                    <p:cond delay="0"/>
                                  </p:stCondLst>
                                  <p:childTnLst>
                                    <p:set>
                                      <p:cBhvr>
                                        <p:cTn id="56" dur="1" fill="hold">
                                          <p:stCondLst>
                                            <p:cond delay="0"/>
                                          </p:stCondLst>
                                        </p:cTn>
                                        <p:tgtEl>
                                          <p:spTgt spid="3">
                                            <p:txEl>
                                              <p:pRg st="9" end="9"/>
                                            </p:txEl>
                                          </p:spTgt>
                                        </p:tgtEl>
                                        <p:attrNameLst>
                                          <p:attrName>style.visibility</p:attrName>
                                        </p:attrNameLst>
                                      </p:cBhvr>
                                      <p:to>
                                        <p:strVal val="visible"/>
                                      </p:to>
                                    </p:set>
                                    <p:animEffect transition="in" filter="wheel(1)">
                                      <p:cBhvr>
                                        <p:cTn id="57" dur="2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3635878" y="2066544"/>
            <a:ext cx="5455482" cy="3927304"/>
          </a:xfrm>
          <a:prstGeom prst="rect">
            <a:avLst/>
          </a:prstGeom>
        </p:spPr>
      </p:pic>
    </p:spTree>
    <p:extLst>
      <p:ext uri="{BB962C8B-B14F-4D97-AF65-F5344CB8AC3E}">
        <p14:creationId xmlns:p14="http://schemas.microsoft.com/office/powerpoint/2010/main" val="2841101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randombar(horizont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TotalTime>
  <Words>255</Words>
  <Application>Microsoft Office PowerPoint</Application>
  <PresentationFormat>Widescreen</PresentationFormat>
  <Paragraphs>29</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Mirko</dc:creator>
  <cp:lastModifiedBy>mirko</cp:lastModifiedBy>
  <cp:revision>11</cp:revision>
  <dcterms:created xsi:type="dcterms:W3CDTF">2018-08-26T12:01:40Z</dcterms:created>
  <dcterms:modified xsi:type="dcterms:W3CDTF">2018-11-06T13:28:58Z</dcterms:modified>
</cp:coreProperties>
</file>