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8" r:id="rId3"/>
    <p:sldId id="257" r:id="rId4"/>
    <p:sldId id="261" r:id="rId5"/>
    <p:sldId id="260" r:id="rId6"/>
    <p:sldId id="259"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705" autoAdjust="0"/>
  </p:normalViewPr>
  <p:slideViewPr>
    <p:cSldViewPr>
      <p:cViewPr>
        <p:scale>
          <a:sx n="91" d="100"/>
          <a:sy n="91" d="100"/>
        </p:scale>
        <p:origin x="-1214" y="2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19C972-12D4-4B2D-BB8C-0BF08C3D51D4}" type="doc">
      <dgm:prSet loTypeId="urn:microsoft.com/office/officeart/2005/8/layout/hProcess11" loCatId="process" qsTypeId="urn:microsoft.com/office/officeart/2005/8/quickstyle/simple1" qsCatId="simple" csTypeId="urn:microsoft.com/office/officeart/2005/8/colors/accent1_2" csCatId="accent1" phldr="1"/>
      <dgm:spPr/>
    </dgm:pt>
    <dgm:pt modelId="{70C6B061-8847-4756-99E5-7CBAD596F08A}">
      <dgm:prSet phldrT="[Text]"/>
      <dgm:spPr/>
      <dgm:t>
        <a:bodyPr/>
        <a:lstStyle/>
        <a:p>
          <a:r>
            <a:rPr lang="sr-Latn-RS" b="1" dirty="0" smtClean="0">
              <a:solidFill>
                <a:schemeClr val="accent1">
                  <a:lumMod val="50000"/>
                </a:schemeClr>
              </a:solidFill>
            </a:rPr>
            <a:t>February 2019</a:t>
          </a:r>
        </a:p>
        <a:p>
          <a:r>
            <a:rPr lang="en-US" dirty="0" smtClean="0"/>
            <a:t>Beginning of the accreditation process</a:t>
          </a:r>
          <a:endParaRPr lang="en-US" dirty="0"/>
        </a:p>
      </dgm:t>
    </dgm:pt>
    <dgm:pt modelId="{F9DECAC2-6175-4609-9779-F5D28630EBF9}" type="parTrans" cxnId="{A3A1D78A-BFB4-4E56-BEFB-E0A16E16E2B5}">
      <dgm:prSet/>
      <dgm:spPr/>
      <dgm:t>
        <a:bodyPr/>
        <a:lstStyle/>
        <a:p>
          <a:endParaRPr lang="en-US"/>
        </a:p>
      </dgm:t>
    </dgm:pt>
    <dgm:pt modelId="{FA936D74-AED1-4B49-880B-587845E839A5}" type="sibTrans" cxnId="{A3A1D78A-BFB4-4E56-BEFB-E0A16E16E2B5}">
      <dgm:prSet/>
      <dgm:spPr/>
      <dgm:t>
        <a:bodyPr/>
        <a:lstStyle/>
        <a:p>
          <a:endParaRPr lang="en-US"/>
        </a:p>
      </dgm:t>
    </dgm:pt>
    <dgm:pt modelId="{54A67ECD-EB17-4E17-A3F0-4738AA2FF71C}">
      <dgm:prSet phldrT="[Text]"/>
      <dgm:spPr/>
      <dgm:t>
        <a:bodyPr/>
        <a:lstStyle/>
        <a:p>
          <a:pPr defTabSz="933450">
            <a:lnSpc>
              <a:spcPct val="90000"/>
            </a:lnSpc>
            <a:spcBef>
              <a:spcPct val="0"/>
            </a:spcBef>
            <a:spcAft>
              <a:spcPct val="35000"/>
            </a:spcAft>
          </a:pPr>
          <a:r>
            <a:rPr lang="en-US" b="1" noProof="0" dirty="0" smtClean="0">
              <a:solidFill>
                <a:schemeClr val="accent1">
                  <a:lumMod val="50000"/>
                </a:schemeClr>
              </a:solidFill>
            </a:rPr>
            <a:t>May-June</a:t>
          </a:r>
          <a:r>
            <a:rPr lang="sr-Latn-RS" b="1" dirty="0" smtClean="0">
              <a:solidFill>
                <a:schemeClr val="accent1">
                  <a:lumMod val="50000"/>
                </a:schemeClr>
              </a:solidFill>
            </a:rPr>
            <a:t> 2019</a:t>
          </a:r>
        </a:p>
        <a:p>
          <a:pPr marL="0" marR="0" indent="0" defTabSz="914400" eaLnBrk="1" fontAlgn="auto" latinLnBrk="0" hangingPunct="1">
            <a:lnSpc>
              <a:spcPct val="100000"/>
            </a:lnSpc>
            <a:spcBef>
              <a:spcPts val="0"/>
            </a:spcBef>
            <a:spcAft>
              <a:spcPts val="0"/>
            </a:spcAft>
            <a:buClrTx/>
            <a:buSzTx/>
            <a:buFontTx/>
            <a:buNone/>
            <a:tabLst/>
            <a:defRPr/>
          </a:pPr>
          <a:r>
            <a:rPr lang="en-US" noProof="0" dirty="0" smtClean="0"/>
            <a:t>Accreditation</a:t>
          </a:r>
        </a:p>
        <a:p>
          <a:pPr defTabSz="933450">
            <a:lnSpc>
              <a:spcPct val="90000"/>
            </a:lnSpc>
            <a:spcBef>
              <a:spcPct val="0"/>
            </a:spcBef>
            <a:spcAft>
              <a:spcPct val="35000"/>
            </a:spcAft>
          </a:pPr>
          <a:r>
            <a:rPr lang="en-US" noProof="0" dirty="0" smtClean="0"/>
            <a:t>completed</a:t>
          </a:r>
          <a:endParaRPr lang="en-US" noProof="0" dirty="0"/>
        </a:p>
      </dgm:t>
    </dgm:pt>
    <dgm:pt modelId="{2AE8C79C-C02D-4BA6-9A43-EB3B51CD9467}" type="parTrans" cxnId="{0122C730-B0DA-44AA-BA46-40F4B07A4BA4}">
      <dgm:prSet/>
      <dgm:spPr/>
      <dgm:t>
        <a:bodyPr/>
        <a:lstStyle/>
        <a:p>
          <a:endParaRPr lang="en-US"/>
        </a:p>
      </dgm:t>
    </dgm:pt>
    <dgm:pt modelId="{BC25EBA8-57BD-431B-BE12-0FC5809B6A80}" type="sibTrans" cxnId="{0122C730-B0DA-44AA-BA46-40F4B07A4BA4}">
      <dgm:prSet/>
      <dgm:spPr/>
      <dgm:t>
        <a:bodyPr/>
        <a:lstStyle/>
        <a:p>
          <a:endParaRPr lang="en-US"/>
        </a:p>
      </dgm:t>
    </dgm:pt>
    <dgm:pt modelId="{F33D5D4F-F746-4A4A-AB7A-16AE3295CE61}">
      <dgm:prSet phldrT="[Text]"/>
      <dgm:spPr/>
      <dgm:t>
        <a:bodyPr/>
        <a:lstStyle/>
        <a:p>
          <a:r>
            <a:rPr lang="en-US" b="1" noProof="0" dirty="0" smtClean="0">
              <a:solidFill>
                <a:schemeClr val="accent1">
                  <a:lumMod val="50000"/>
                </a:schemeClr>
              </a:solidFill>
            </a:rPr>
            <a:t>October</a:t>
          </a:r>
          <a:r>
            <a:rPr lang="sr-Latn-RS" b="1" noProof="0" dirty="0" smtClean="0">
              <a:solidFill>
                <a:schemeClr val="accent1">
                  <a:lumMod val="50000"/>
                </a:schemeClr>
              </a:solidFill>
            </a:rPr>
            <a:t> </a:t>
          </a:r>
          <a:r>
            <a:rPr lang="en-US" b="1" noProof="0" dirty="0" smtClean="0">
              <a:solidFill>
                <a:schemeClr val="accent1">
                  <a:lumMod val="50000"/>
                </a:schemeClr>
              </a:solidFill>
            </a:rPr>
            <a:t>2019</a:t>
          </a:r>
        </a:p>
        <a:p>
          <a:r>
            <a:rPr lang="sr-Latn-RS" noProof="0" dirty="0" smtClean="0"/>
            <a:t>WP3 </a:t>
          </a:r>
          <a:r>
            <a:rPr lang="en-US" noProof="0" dirty="0" smtClean="0"/>
            <a:t>Implementation</a:t>
          </a:r>
          <a:r>
            <a:rPr lang="sr-Latn-RS" noProof="0" dirty="0" smtClean="0"/>
            <a:t> </a:t>
          </a:r>
          <a:r>
            <a:rPr lang="en-US" noProof="0" dirty="0" smtClean="0"/>
            <a:t>starts</a:t>
          </a:r>
          <a:endParaRPr lang="en-US" noProof="0" dirty="0"/>
        </a:p>
      </dgm:t>
    </dgm:pt>
    <dgm:pt modelId="{F03CB354-5649-4834-A3C7-DFA37CF2D0F8}" type="parTrans" cxnId="{D0B51A49-44CA-46B6-9C38-374EAB98D981}">
      <dgm:prSet/>
      <dgm:spPr/>
      <dgm:t>
        <a:bodyPr/>
        <a:lstStyle/>
        <a:p>
          <a:endParaRPr lang="en-US"/>
        </a:p>
      </dgm:t>
    </dgm:pt>
    <dgm:pt modelId="{05A4C157-0C2B-4ECC-BC1A-73CC156796D7}" type="sibTrans" cxnId="{D0B51A49-44CA-46B6-9C38-374EAB98D981}">
      <dgm:prSet/>
      <dgm:spPr/>
      <dgm:t>
        <a:bodyPr/>
        <a:lstStyle/>
        <a:p>
          <a:endParaRPr lang="en-US"/>
        </a:p>
      </dgm:t>
    </dgm:pt>
    <dgm:pt modelId="{FA0747C1-8368-48B2-9E5D-8B6B0F6EC391}" type="pres">
      <dgm:prSet presAssocID="{8319C972-12D4-4B2D-BB8C-0BF08C3D51D4}" presName="Name0" presStyleCnt="0">
        <dgm:presLayoutVars>
          <dgm:dir/>
          <dgm:resizeHandles val="exact"/>
        </dgm:presLayoutVars>
      </dgm:prSet>
      <dgm:spPr/>
    </dgm:pt>
    <dgm:pt modelId="{10DF3A6C-202D-4CBB-ACFD-C6030ADE1F53}" type="pres">
      <dgm:prSet presAssocID="{8319C972-12D4-4B2D-BB8C-0BF08C3D51D4}" presName="arrow" presStyleLbl="bgShp" presStyleIdx="0" presStyleCnt="1"/>
      <dgm:spPr/>
    </dgm:pt>
    <dgm:pt modelId="{CCD24DE9-3E19-4980-98B9-CC05BD3DFD44}" type="pres">
      <dgm:prSet presAssocID="{8319C972-12D4-4B2D-BB8C-0BF08C3D51D4}" presName="points" presStyleCnt="0"/>
      <dgm:spPr/>
    </dgm:pt>
    <dgm:pt modelId="{253D5668-2D67-4A3C-8873-167AA4EE0D82}" type="pres">
      <dgm:prSet presAssocID="{70C6B061-8847-4756-99E5-7CBAD596F08A}" presName="compositeA" presStyleCnt="0"/>
      <dgm:spPr/>
    </dgm:pt>
    <dgm:pt modelId="{A14B3F72-1158-43A4-887C-8E046E408764}" type="pres">
      <dgm:prSet presAssocID="{70C6B061-8847-4756-99E5-7CBAD596F08A}" presName="textA" presStyleLbl="revTx" presStyleIdx="0" presStyleCnt="3">
        <dgm:presLayoutVars>
          <dgm:bulletEnabled val="1"/>
        </dgm:presLayoutVars>
      </dgm:prSet>
      <dgm:spPr/>
      <dgm:t>
        <a:bodyPr/>
        <a:lstStyle/>
        <a:p>
          <a:endParaRPr lang="en-US"/>
        </a:p>
      </dgm:t>
    </dgm:pt>
    <dgm:pt modelId="{C294DAFF-35A1-44E5-A845-8BBB43D5D26B}" type="pres">
      <dgm:prSet presAssocID="{70C6B061-8847-4756-99E5-7CBAD596F08A}" presName="circleA" presStyleLbl="node1" presStyleIdx="0" presStyleCnt="3"/>
      <dgm:spPr/>
    </dgm:pt>
    <dgm:pt modelId="{BE81EB0F-E80C-44AA-95C9-873F6CA28182}" type="pres">
      <dgm:prSet presAssocID="{70C6B061-8847-4756-99E5-7CBAD596F08A}" presName="spaceA" presStyleCnt="0"/>
      <dgm:spPr/>
    </dgm:pt>
    <dgm:pt modelId="{D0CB1E4D-CA11-474B-B9E1-5AB1AA0D83AF}" type="pres">
      <dgm:prSet presAssocID="{FA936D74-AED1-4B49-880B-587845E839A5}" presName="space" presStyleCnt="0"/>
      <dgm:spPr/>
    </dgm:pt>
    <dgm:pt modelId="{01A45A99-D27C-4EF5-A79A-2988594ECDD7}" type="pres">
      <dgm:prSet presAssocID="{54A67ECD-EB17-4E17-A3F0-4738AA2FF71C}" presName="compositeB" presStyleCnt="0"/>
      <dgm:spPr/>
    </dgm:pt>
    <dgm:pt modelId="{7077053A-7E29-4919-A7AF-CA64F3FB6832}" type="pres">
      <dgm:prSet presAssocID="{54A67ECD-EB17-4E17-A3F0-4738AA2FF71C}" presName="textB" presStyleLbl="revTx" presStyleIdx="1" presStyleCnt="3">
        <dgm:presLayoutVars>
          <dgm:bulletEnabled val="1"/>
        </dgm:presLayoutVars>
      </dgm:prSet>
      <dgm:spPr/>
      <dgm:t>
        <a:bodyPr/>
        <a:lstStyle/>
        <a:p>
          <a:endParaRPr lang="en-US"/>
        </a:p>
      </dgm:t>
    </dgm:pt>
    <dgm:pt modelId="{E1DB18E9-F1C2-451B-807B-3BC72EA51A67}" type="pres">
      <dgm:prSet presAssocID="{54A67ECD-EB17-4E17-A3F0-4738AA2FF71C}" presName="circleB" presStyleLbl="node1" presStyleIdx="1" presStyleCnt="3"/>
      <dgm:spPr/>
    </dgm:pt>
    <dgm:pt modelId="{BDF37BC6-3E4C-4443-B338-BAC60A50FC35}" type="pres">
      <dgm:prSet presAssocID="{54A67ECD-EB17-4E17-A3F0-4738AA2FF71C}" presName="spaceB" presStyleCnt="0"/>
      <dgm:spPr/>
    </dgm:pt>
    <dgm:pt modelId="{80D4C56D-6905-464E-A5A4-447A3C646247}" type="pres">
      <dgm:prSet presAssocID="{BC25EBA8-57BD-431B-BE12-0FC5809B6A80}" presName="space" presStyleCnt="0"/>
      <dgm:spPr/>
    </dgm:pt>
    <dgm:pt modelId="{CB078347-0BF9-414D-8473-F94E37652473}" type="pres">
      <dgm:prSet presAssocID="{F33D5D4F-F746-4A4A-AB7A-16AE3295CE61}" presName="compositeA" presStyleCnt="0"/>
      <dgm:spPr/>
    </dgm:pt>
    <dgm:pt modelId="{DFD2F4CE-C057-4A6C-9800-15E05F2DB63B}" type="pres">
      <dgm:prSet presAssocID="{F33D5D4F-F746-4A4A-AB7A-16AE3295CE61}" presName="textA" presStyleLbl="revTx" presStyleIdx="2" presStyleCnt="3">
        <dgm:presLayoutVars>
          <dgm:bulletEnabled val="1"/>
        </dgm:presLayoutVars>
      </dgm:prSet>
      <dgm:spPr/>
      <dgm:t>
        <a:bodyPr/>
        <a:lstStyle/>
        <a:p>
          <a:endParaRPr lang="en-US"/>
        </a:p>
      </dgm:t>
    </dgm:pt>
    <dgm:pt modelId="{EF4503D8-FA00-49E4-82B6-EDDFE5BDDA95}" type="pres">
      <dgm:prSet presAssocID="{F33D5D4F-F746-4A4A-AB7A-16AE3295CE61}" presName="circleA" presStyleLbl="node1" presStyleIdx="2" presStyleCnt="3"/>
      <dgm:spPr/>
    </dgm:pt>
    <dgm:pt modelId="{C0E611ED-91ED-4BA1-A111-3A7E67F2665B}" type="pres">
      <dgm:prSet presAssocID="{F33D5D4F-F746-4A4A-AB7A-16AE3295CE61}" presName="spaceA" presStyleCnt="0"/>
      <dgm:spPr/>
    </dgm:pt>
  </dgm:ptLst>
  <dgm:cxnLst>
    <dgm:cxn modelId="{EA94C2FD-E4DA-4283-8EE4-98008544E75F}" type="presOf" srcId="{70C6B061-8847-4756-99E5-7CBAD596F08A}" destId="{A14B3F72-1158-43A4-887C-8E046E408764}" srcOrd="0" destOrd="0" presId="urn:microsoft.com/office/officeart/2005/8/layout/hProcess11"/>
    <dgm:cxn modelId="{5271E8D7-0975-4684-8906-C55B6CDAC262}" type="presOf" srcId="{F33D5D4F-F746-4A4A-AB7A-16AE3295CE61}" destId="{DFD2F4CE-C057-4A6C-9800-15E05F2DB63B}" srcOrd="0" destOrd="0" presId="urn:microsoft.com/office/officeart/2005/8/layout/hProcess11"/>
    <dgm:cxn modelId="{BDFD1EC3-BB45-498C-AF79-173A338F189F}" type="presOf" srcId="{8319C972-12D4-4B2D-BB8C-0BF08C3D51D4}" destId="{FA0747C1-8368-48B2-9E5D-8B6B0F6EC391}" srcOrd="0" destOrd="0" presId="urn:microsoft.com/office/officeart/2005/8/layout/hProcess11"/>
    <dgm:cxn modelId="{D0B51A49-44CA-46B6-9C38-374EAB98D981}" srcId="{8319C972-12D4-4B2D-BB8C-0BF08C3D51D4}" destId="{F33D5D4F-F746-4A4A-AB7A-16AE3295CE61}" srcOrd="2" destOrd="0" parTransId="{F03CB354-5649-4834-A3C7-DFA37CF2D0F8}" sibTransId="{05A4C157-0C2B-4ECC-BC1A-73CC156796D7}"/>
    <dgm:cxn modelId="{0122C730-B0DA-44AA-BA46-40F4B07A4BA4}" srcId="{8319C972-12D4-4B2D-BB8C-0BF08C3D51D4}" destId="{54A67ECD-EB17-4E17-A3F0-4738AA2FF71C}" srcOrd="1" destOrd="0" parTransId="{2AE8C79C-C02D-4BA6-9A43-EB3B51CD9467}" sibTransId="{BC25EBA8-57BD-431B-BE12-0FC5809B6A80}"/>
    <dgm:cxn modelId="{A3A1D78A-BFB4-4E56-BEFB-E0A16E16E2B5}" srcId="{8319C972-12D4-4B2D-BB8C-0BF08C3D51D4}" destId="{70C6B061-8847-4756-99E5-7CBAD596F08A}" srcOrd="0" destOrd="0" parTransId="{F9DECAC2-6175-4609-9779-F5D28630EBF9}" sibTransId="{FA936D74-AED1-4B49-880B-587845E839A5}"/>
    <dgm:cxn modelId="{1883E882-4CB8-4A37-B95B-7764C55EDB3E}" type="presOf" srcId="{54A67ECD-EB17-4E17-A3F0-4738AA2FF71C}" destId="{7077053A-7E29-4919-A7AF-CA64F3FB6832}" srcOrd="0" destOrd="0" presId="urn:microsoft.com/office/officeart/2005/8/layout/hProcess11"/>
    <dgm:cxn modelId="{65123931-D416-4B6E-AF04-F0669E1C2EEF}" type="presParOf" srcId="{FA0747C1-8368-48B2-9E5D-8B6B0F6EC391}" destId="{10DF3A6C-202D-4CBB-ACFD-C6030ADE1F53}" srcOrd="0" destOrd="0" presId="urn:microsoft.com/office/officeart/2005/8/layout/hProcess11"/>
    <dgm:cxn modelId="{110D042B-980D-4DD0-8C24-A9A7B324FC89}" type="presParOf" srcId="{FA0747C1-8368-48B2-9E5D-8B6B0F6EC391}" destId="{CCD24DE9-3E19-4980-98B9-CC05BD3DFD44}" srcOrd="1" destOrd="0" presId="urn:microsoft.com/office/officeart/2005/8/layout/hProcess11"/>
    <dgm:cxn modelId="{A738CE4D-9C3A-427D-896A-E4A42464AB5D}" type="presParOf" srcId="{CCD24DE9-3E19-4980-98B9-CC05BD3DFD44}" destId="{253D5668-2D67-4A3C-8873-167AA4EE0D82}" srcOrd="0" destOrd="0" presId="urn:microsoft.com/office/officeart/2005/8/layout/hProcess11"/>
    <dgm:cxn modelId="{F806363A-B84B-4F4C-8956-90F6D586003A}" type="presParOf" srcId="{253D5668-2D67-4A3C-8873-167AA4EE0D82}" destId="{A14B3F72-1158-43A4-887C-8E046E408764}" srcOrd="0" destOrd="0" presId="urn:microsoft.com/office/officeart/2005/8/layout/hProcess11"/>
    <dgm:cxn modelId="{03D017CD-E35E-43D2-877E-8530989F49B8}" type="presParOf" srcId="{253D5668-2D67-4A3C-8873-167AA4EE0D82}" destId="{C294DAFF-35A1-44E5-A845-8BBB43D5D26B}" srcOrd="1" destOrd="0" presId="urn:microsoft.com/office/officeart/2005/8/layout/hProcess11"/>
    <dgm:cxn modelId="{D38F6017-E508-4010-9008-FCB4CF664589}" type="presParOf" srcId="{253D5668-2D67-4A3C-8873-167AA4EE0D82}" destId="{BE81EB0F-E80C-44AA-95C9-873F6CA28182}" srcOrd="2" destOrd="0" presId="urn:microsoft.com/office/officeart/2005/8/layout/hProcess11"/>
    <dgm:cxn modelId="{CC236386-0455-4FF0-A708-1C5B0DBA5051}" type="presParOf" srcId="{CCD24DE9-3E19-4980-98B9-CC05BD3DFD44}" destId="{D0CB1E4D-CA11-474B-B9E1-5AB1AA0D83AF}" srcOrd="1" destOrd="0" presId="urn:microsoft.com/office/officeart/2005/8/layout/hProcess11"/>
    <dgm:cxn modelId="{4FB32DD3-7A8C-4997-95AE-79274E856EAF}" type="presParOf" srcId="{CCD24DE9-3E19-4980-98B9-CC05BD3DFD44}" destId="{01A45A99-D27C-4EF5-A79A-2988594ECDD7}" srcOrd="2" destOrd="0" presId="urn:microsoft.com/office/officeart/2005/8/layout/hProcess11"/>
    <dgm:cxn modelId="{BCFE762E-A4FB-477A-BDE8-3D073DE74F4F}" type="presParOf" srcId="{01A45A99-D27C-4EF5-A79A-2988594ECDD7}" destId="{7077053A-7E29-4919-A7AF-CA64F3FB6832}" srcOrd="0" destOrd="0" presId="urn:microsoft.com/office/officeart/2005/8/layout/hProcess11"/>
    <dgm:cxn modelId="{BE277F9B-1500-4A1E-9D22-50AC6B17645F}" type="presParOf" srcId="{01A45A99-D27C-4EF5-A79A-2988594ECDD7}" destId="{E1DB18E9-F1C2-451B-807B-3BC72EA51A67}" srcOrd="1" destOrd="0" presId="urn:microsoft.com/office/officeart/2005/8/layout/hProcess11"/>
    <dgm:cxn modelId="{F70819FD-704A-43A7-B4BD-B6FFE2D132F5}" type="presParOf" srcId="{01A45A99-D27C-4EF5-A79A-2988594ECDD7}" destId="{BDF37BC6-3E4C-4443-B338-BAC60A50FC35}" srcOrd="2" destOrd="0" presId="urn:microsoft.com/office/officeart/2005/8/layout/hProcess11"/>
    <dgm:cxn modelId="{63D0ABF7-88AA-47BC-B33D-540B09FB31B5}" type="presParOf" srcId="{CCD24DE9-3E19-4980-98B9-CC05BD3DFD44}" destId="{80D4C56D-6905-464E-A5A4-447A3C646247}" srcOrd="3" destOrd="0" presId="urn:microsoft.com/office/officeart/2005/8/layout/hProcess11"/>
    <dgm:cxn modelId="{5159C7E6-CE83-4737-9A67-C44B856BC5A2}" type="presParOf" srcId="{CCD24DE9-3E19-4980-98B9-CC05BD3DFD44}" destId="{CB078347-0BF9-414D-8473-F94E37652473}" srcOrd="4" destOrd="0" presId="urn:microsoft.com/office/officeart/2005/8/layout/hProcess11"/>
    <dgm:cxn modelId="{00227676-5809-4825-B6DE-62F3BC037668}" type="presParOf" srcId="{CB078347-0BF9-414D-8473-F94E37652473}" destId="{DFD2F4CE-C057-4A6C-9800-15E05F2DB63B}" srcOrd="0" destOrd="0" presId="urn:microsoft.com/office/officeart/2005/8/layout/hProcess11"/>
    <dgm:cxn modelId="{92D08818-7EBA-4E51-B449-CCD76FD24826}" type="presParOf" srcId="{CB078347-0BF9-414D-8473-F94E37652473}" destId="{EF4503D8-FA00-49E4-82B6-EDDFE5BDDA95}" srcOrd="1" destOrd="0" presId="urn:microsoft.com/office/officeart/2005/8/layout/hProcess11"/>
    <dgm:cxn modelId="{96476386-66F0-44B1-A9D7-1F5DD9FD601B}" type="presParOf" srcId="{CB078347-0BF9-414D-8473-F94E37652473}" destId="{C0E611ED-91ED-4BA1-A111-3A7E67F2665B}"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F3A6C-202D-4CBB-ACFD-C6030ADE1F53}">
      <dsp:nvSpPr>
        <dsp:cNvPr id="0" name=""/>
        <dsp:cNvSpPr/>
      </dsp:nvSpPr>
      <dsp:spPr>
        <a:xfrm>
          <a:off x="0" y="1325880"/>
          <a:ext cx="7467600" cy="176784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4B3F72-1158-43A4-887C-8E046E408764}">
      <dsp:nvSpPr>
        <dsp:cNvPr id="0" name=""/>
        <dsp:cNvSpPr/>
      </dsp:nvSpPr>
      <dsp:spPr>
        <a:xfrm>
          <a:off x="3281" y="0"/>
          <a:ext cx="2165895"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lvl="0" algn="ctr" defTabSz="933450">
            <a:lnSpc>
              <a:spcPct val="90000"/>
            </a:lnSpc>
            <a:spcBef>
              <a:spcPct val="0"/>
            </a:spcBef>
            <a:spcAft>
              <a:spcPct val="35000"/>
            </a:spcAft>
          </a:pPr>
          <a:r>
            <a:rPr lang="sr-Latn-RS" sz="2100" b="1" kern="1200" dirty="0" smtClean="0">
              <a:solidFill>
                <a:schemeClr val="accent1">
                  <a:lumMod val="50000"/>
                </a:schemeClr>
              </a:solidFill>
            </a:rPr>
            <a:t>February 2019</a:t>
          </a:r>
        </a:p>
        <a:p>
          <a:pPr lvl="0" algn="ctr" defTabSz="933450">
            <a:lnSpc>
              <a:spcPct val="90000"/>
            </a:lnSpc>
            <a:spcBef>
              <a:spcPct val="0"/>
            </a:spcBef>
            <a:spcAft>
              <a:spcPct val="35000"/>
            </a:spcAft>
          </a:pPr>
          <a:r>
            <a:rPr lang="en-US" sz="2100" kern="1200" dirty="0" smtClean="0"/>
            <a:t>Beginning of the accreditation process</a:t>
          </a:r>
          <a:endParaRPr lang="en-US" sz="2100" kern="1200" dirty="0"/>
        </a:p>
      </dsp:txBody>
      <dsp:txXfrm>
        <a:off x="3281" y="0"/>
        <a:ext cx="2165895" cy="1767840"/>
      </dsp:txXfrm>
    </dsp:sp>
    <dsp:sp modelId="{C294DAFF-35A1-44E5-A845-8BBB43D5D26B}">
      <dsp:nvSpPr>
        <dsp:cNvPr id="0" name=""/>
        <dsp:cNvSpPr/>
      </dsp:nvSpPr>
      <dsp:spPr>
        <a:xfrm>
          <a:off x="865249" y="1988820"/>
          <a:ext cx="441960" cy="44196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77053A-7E29-4919-A7AF-CA64F3FB6832}">
      <dsp:nvSpPr>
        <dsp:cNvPr id="0" name=""/>
        <dsp:cNvSpPr/>
      </dsp:nvSpPr>
      <dsp:spPr>
        <a:xfrm>
          <a:off x="2277472" y="2651760"/>
          <a:ext cx="2165895"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t" anchorCtr="0">
          <a:noAutofit/>
        </a:bodyPr>
        <a:lstStyle/>
        <a:p>
          <a:pPr lvl="0" algn="ctr" defTabSz="933450">
            <a:lnSpc>
              <a:spcPct val="90000"/>
            </a:lnSpc>
            <a:spcBef>
              <a:spcPct val="0"/>
            </a:spcBef>
            <a:spcAft>
              <a:spcPct val="35000"/>
            </a:spcAft>
          </a:pPr>
          <a:r>
            <a:rPr lang="en-US" sz="2100" b="1" kern="1200" noProof="0" dirty="0" smtClean="0">
              <a:solidFill>
                <a:schemeClr val="accent1">
                  <a:lumMod val="50000"/>
                </a:schemeClr>
              </a:solidFill>
            </a:rPr>
            <a:t>May-June</a:t>
          </a:r>
          <a:r>
            <a:rPr lang="sr-Latn-RS" sz="2100" b="1" kern="1200" dirty="0" smtClean="0">
              <a:solidFill>
                <a:schemeClr val="accent1">
                  <a:lumMod val="50000"/>
                </a:schemeClr>
              </a:solidFill>
            </a:rPr>
            <a:t> 2019</a:t>
          </a:r>
        </a:p>
        <a:p>
          <a:pPr marL="0" marR="0" lvl="0" indent="0" algn="ctr" defTabSz="914400" eaLnBrk="1" fontAlgn="auto" latinLnBrk="0" hangingPunct="1">
            <a:lnSpc>
              <a:spcPct val="100000"/>
            </a:lnSpc>
            <a:spcBef>
              <a:spcPct val="0"/>
            </a:spcBef>
            <a:spcAft>
              <a:spcPts val="0"/>
            </a:spcAft>
            <a:buClrTx/>
            <a:buSzTx/>
            <a:buFontTx/>
            <a:buNone/>
            <a:tabLst/>
            <a:defRPr/>
          </a:pPr>
          <a:r>
            <a:rPr lang="en-US" sz="2100" kern="1200" noProof="0" dirty="0" smtClean="0"/>
            <a:t>Accreditation</a:t>
          </a:r>
        </a:p>
        <a:p>
          <a:pPr lvl="0" algn="ctr" defTabSz="933450">
            <a:lnSpc>
              <a:spcPct val="90000"/>
            </a:lnSpc>
            <a:spcBef>
              <a:spcPct val="0"/>
            </a:spcBef>
            <a:spcAft>
              <a:spcPct val="35000"/>
            </a:spcAft>
          </a:pPr>
          <a:r>
            <a:rPr lang="en-US" sz="2100" kern="1200" noProof="0" dirty="0" smtClean="0"/>
            <a:t>completed</a:t>
          </a:r>
          <a:endParaRPr lang="en-US" sz="2100" kern="1200" noProof="0" dirty="0"/>
        </a:p>
      </dsp:txBody>
      <dsp:txXfrm>
        <a:off x="2277472" y="2651760"/>
        <a:ext cx="2165895" cy="1767840"/>
      </dsp:txXfrm>
    </dsp:sp>
    <dsp:sp modelId="{E1DB18E9-F1C2-451B-807B-3BC72EA51A67}">
      <dsp:nvSpPr>
        <dsp:cNvPr id="0" name=""/>
        <dsp:cNvSpPr/>
      </dsp:nvSpPr>
      <dsp:spPr>
        <a:xfrm>
          <a:off x="3139440" y="1988819"/>
          <a:ext cx="441960" cy="44196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D2F4CE-C057-4A6C-9800-15E05F2DB63B}">
      <dsp:nvSpPr>
        <dsp:cNvPr id="0" name=""/>
        <dsp:cNvSpPr/>
      </dsp:nvSpPr>
      <dsp:spPr>
        <a:xfrm>
          <a:off x="4551662" y="0"/>
          <a:ext cx="2165895"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lvl="0" algn="ctr" defTabSz="933450">
            <a:lnSpc>
              <a:spcPct val="90000"/>
            </a:lnSpc>
            <a:spcBef>
              <a:spcPct val="0"/>
            </a:spcBef>
            <a:spcAft>
              <a:spcPct val="35000"/>
            </a:spcAft>
          </a:pPr>
          <a:r>
            <a:rPr lang="en-US" sz="2100" b="1" kern="1200" noProof="0" dirty="0" smtClean="0">
              <a:solidFill>
                <a:schemeClr val="accent1">
                  <a:lumMod val="50000"/>
                </a:schemeClr>
              </a:solidFill>
            </a:rPr>
            <a:t>October</a:t>
          </a:r>
          <a:r>
            <a:rPr lang="sr-Latn-RS" sz="2100" b="1" kern="1200" noProof="0" dirty="0" smtClean="0">
              <a:solidFill>
                <a:schemeClr val="accent1">
                  <a:lumMod val="50000"/>
                </a:schemeClr>
              </a:solidFill>
            </a:rPr>
            <a:t> </a:t>
          </a:r>
          <a:r>
            <a:rPr lang="en-US" sz="2100" b="1" kern="1200" noProof="0" dirty="0" smtClean="0">
              <a:solidFill>
                <a:schemeClr val="accent1">
                  <a:lumMod val="50000"/>
                </a:schemeClr>
              </a:solidFill>
            </a:rPr>
            <a:t>2019</a:t>
          </a:r>
        </a:p>
        <a:p>
          <a:pPr lvl="0" algn="ctr" defTabSz="933450">
            <a:lnSpc>
              <a:spcPct val="90000"/>
            </a:lnSpc>
            <a:spcBef>
              <a:spcPct val="0"/>
            </a:spcBef>
            <a:spcAft>
              <a:spcPct val="35000"/>
            </a:spcAft>
          </a:pPr>
          <a:r>
            <a:rPr lang="sr-Latn-RS" sz="2100" kern="1200" noProof="0" dirty="0" smtClean="0"/>
            <a:t>WP3 </a:t>
          </a:r>
          <a:r>
            <a:rPr lang="en-US" sz="2100" kern="1200" noProof="0" dirty="0" smtClean="0"/>
            <a:t>Implementation</a:t>
          </a:r>
          <a:r>
            <a:rPr lang="sr-Latn-RS" sz="2100" kern="1200" noProof="0" dirty="0" smtClean="0"/>
            <a:t> </a:t>
          </a:r>
          <a:r>
            <a:rPr lang="en-US" sz="2100" kern="1200" noProof="0" dirty="0" smtClean="0"/>
            <a:t>starts</a:t>
          </a:r>
          <a:endParaRPr lang="en-US" sz="2100" kern="1200" noProof="0" dirty="0"/>
        </a:p>
      </dsp:txBody>
      <dsp:txXfrm>
        <a:off x="4551662" y="0"/>
        <a:ext cx="2165895" cy="1767840"/>
      </dsp:txXfrm>
    </dsp:sp>
    <dsp:sp modelId="{EF4503D8-FA00-49E4-82B6-EDDFE5BDDA95}">
      <dsp:nvSpPr>
        <dsp:cNvPr id="0" name=""/>
        <dsp:cNvSpPr/>
      </dsp:nvSpPr>
      <dsp:spPr>
        <a:xfrm>
          <a:off x="5413630" y="1988820"/>
          <a:ext cx="441960" cy="44196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C7B53E-1F8A-4E75-A4B2-6788C379A2DE}"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454DE895-4CB9-49D7-8514-2376D6976A5B}" type="slidenum">
              <a:rPr lang="en-US" smtClean="0"/>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C7B53E-1F8A-4E75-A4B2-6788C379A2DE}"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DE895-4CB9-49D7-8514-2376D6976A5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C7B53E-1F8A-4E75-A4B2-6788C379A2DE}"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DE895-4CB9-49D7-8514-2376D6976A5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C7B53E-1F8A-4E75-A4B2-6788C379A2DE}" type="datetimeFigureOut">
              <a:rPr lang="en-US" smtClean="0"/>
              <a:t>11/25/2018</a:t>
            </a:fld>
            <a:endParaRPr lang="en-US"/>
          </a:p>
        </p:txBody>
      </p:sp>
      <p:sp>
        <p:nvSpPr>
          <p:cNvPr id="10" name="Slide Number Placeholder 9"/>
          <p:cNvSpPr>
            <a:spLocks noGrp="1"/>
          </p:cNvSpPr>
          <p:nvPr>
            <p:ph type="sldNum" sz="quarter" idx="11"/>
          </p:nvPr>
        </p:nvSpPr>
        <p:spPr/>
        <p:txBody>
          <a:bodyPr/>
          <a:lstStyle/>
          <a:p>
            <a:fld id="{454DE895-4CB9-49D7-8514-2376D6976A5B}"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8AC7B53E-1F8A-4E75-A4B2-6788C379A2DE}" type="datetimeFigureOut">
              <a:rPr lang="en-US" smtClean="0"/>
              <a:t>11/25/2018</a:t>
            </a:fld>
            <a:endParaRPr lang="en-US"/>
          </a:p>
        </p:txBody>
      </p:sp>
      <p:sp>
        <p:nvSpPr>
          <p:cNvPr id="20" name="Slide Number Placeholder 19"/>
          <p:cNvSpPr>
            <a:spLocks noGrp="1"/>
          </p:cNvSpPr>
          <p:nvPr>
            <p:ph type="sldNum" sz="quarter" idx="11"/>
          </p:nvPr>
        </p:nvSpPr>
        <p:spPr/>
        <p:txBody>
          <a:bodyPr/>
          <a:lstStyle/>
          <a:p>
            <a:fld id="{454DE895-4CB9-49D7-8514-2376D6976A5B}"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8AC7B53E-1F8A-4E75-A4B2-6788C379A2DE}"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DE895-4CB9-49D7-8514-2376D6976A5B}" type="slidenum">
              <a:rPr lang="en-US" smtClean="0"/>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AC7B53E-1F8A-4E75-A4B2-6788C379A2DE}"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4DE895-4CB9-49D7-8514-2376D6976A5B}" type="slidenum">
              <a:rPr lang="en-US" smtClean="0"/>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C7B53E-1F8A-4E75-A4B2-6788C379A2DE}"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4DE895-4CB9-49D7-8514-2376D6976A5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AC7B53E-1F8A-4E75-A4B2-6788C379A2DE}" type="datetimeFigureOut">
              <a:rPr lang="en-US" smtClean="0"/>
              <a:t>11/25/2018</a:t>
            </a:fld>
            <a:endParaRPr lang="en-US"/>
          </a:p>
        </p:txBody>
      </p:sp>
      <p:sp>
        <p:nvSpPr>
          <p:cNvPr id="6" name="Slide Number Placeholder 5"/>
          <p:cNvSpPr>
            <a:spLocks noGrp="1"/>
          </p:cNvSpPr>
          <p:nvPr>
            <p:ph type="sldNum" sz="quarter" idx="11"/>
          </p:nvPr>
        </p:nvSpPr>
        <p:spPr/>
        <p:txBody>
          <a:bodyPr/>
          <a:lstStyle/>
          <a:p>
            <a:fld id="{454DE895-4CB9-49D7-8514-2376D6976A5B}"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8AC7B53E-1F8A-4E75-A4B2-6788C379A2DE}" type="datetimeFigureOut">
              <a:rPr lang="en-US" smtClean="0"/>
              <a:t>11/25/2018</a:t>
            </a:fld>
            <a:endParaRPr lang="en-US"/>
          </a:p>
        </p:txBody>
      </p:sp>
      <p:sp>
        <p:nvSpPr>
          <p:cNvPr id="10" name="Slide Number Placeholder 9"/>
          <p:cNvSpPr>
            <a:spLocks noGrp="1"/>
          </p:cNvSpPr>
          <p:nvPr>
            <p:ph type="sldNum" sz="quarter" idx="15"/>
          </p:nvPr>
        </p:nvSpPr>
        <p:spPr/>
        <p:txBody>
          <a:bodyPr/>
          <a:lstStyle/>
          <a:p>
            <a:fld id="{454DE895-4CB9-49D7-8514-2376D6976A5B}"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C7B53E-1F8A-4E75-A4B2-6788C379A2DE}"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DE895-4CB9-49D7-8514-2376D6976A5B}"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454DE895-4CB9-49D7-8514-2376D6976A5B}" type="slidenum">
              <a:rPr lang="en-US" smtClean="0"/>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8AC7B53E-1F8A-4E75-A4B2-6788C379A2DE}" type="datetimeFigureOut">
              <a:rPr lang="en-US" smtClean="0"/>
              <a:t>11/25/2018</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jellenna@gmail.com" TargetMode="External"/><Relationship Id="rId2" Type="http://schemas.openxmlformats.org/officeDocument/2006/relationships/hyperlink" Target="mailto:jelena.stankovic@eknfak.ni.ac.r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362200"/>
            <a:ext cx="6934199" cy="1371600"/>
          </a:xfrm>
        </p:spPr>
        <p:txBody>
          <a:bodyPr>
            <a:normAutofit fontScale="90000"/>
          </a:bodyPr>
          <a:lstStyle/>
          <a:p>
            <a:pPr algn="ctr"/>
            <a:r>
              <a:rPr lang="en-US" sz="5300" dirty="0" smtClean="0">
                <a:solidFill>
                  <a:schemeClr val="accent4">
                    <a:lumMod val="50000"/>
                  </a:schemeClr>
                </a:solidFill>
                <a:latin typeface="Cambria" pitchFamily="18" charset="0"/>
              </a:rPr>
              <a:t>University of Ni</a:t>
            </a:r>
            <a:r>
              <a:rPr lang="sr-Latn-RS" sz="5300" dirty="0" smtClean="0">
                <a:solidFill>
                  <a:schemeClr val="accent4">
                    <a:lumMod val="50000"/>
                  </a:schemeClr>
                </a:solidFill>
                <a:latin typeface="Cambria" pitchFamily="18" charset="0"/>
              </a:rPr>
              <a:t>š</a:t>
            </a:r>
            <a:r>
              <a:rPr lang="sr-Latn-RS" sz="5300" dirty="0">
                <a:solidFill>
                  <a:schemeClr val="accent4">
                    <a:lumMod val="50000"/>
                  </a:schemeClr>
                </a:solidFill>
                <a:latin typeface="Cambria" pitchFamily="18" charset="0"/>
              </a:rPr>
              <a:t/>
            </a:r>
            <a:br>
              <a:rPr lang="sr-Latn-RS" sz="5300" dirty="0">
                <a:solidFill>
                  <a:schemeClr val="accent4">
                    <a:lumMod val="50000"/>
                  </a:schemeClr>
                </a:solidFill>
                <a:latin typeface="Cambria" pitchFamily="18" charset="0"/>
              </a:rPr>
            </a:br>
            <a:r>
              <a:rPr lang="sr-Latn-RS" sz="4000" dirty="0">
                <a:solidFill>
                  <a:schemeClr val="accent4">
                    <a:lumMod val="50000"/>
                  </a:schemeClr>
                </a:solidFill>
                <a:latin typeface="Cambria" pitchFamily="18" charset="0"/>
              </a:rPr>
              <a:t>WP3 Implementation</a:t>
            </a:r>
            <a:endParaRPr lang="en-US" sz="4000" dirty="0">
              <a:solidFill>
                <a:schemeClr val="accent4">
                  <a:lumMod val="50000"/>
                </a:schemeClr>
              </a:solidFill>
              <a:latin typeface="Cambria" pitchFamily="18" charset="0"/>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52400"/>
            <a:ext cx="1813111" cy="181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1511"/>
            <a:ext cx="4467849" cy="1209844"/>
          </a:xfrm>
          <a:prstGeom prst="rect">
            <a:avLst/>
          </a:prstGeom>
        </p:spPr>
      </p:pic>
      <p:sp>
        <p:nvSpPr>
          <p:cNvPr id="10" name="Subtitle 2"/>
          <p:cNvSpPr txBox="1">
            <a:spLocks/>
          </p:cNvSpPr>
          <p:nvPr/>
        </p:nvSpPr>
        <p:spPr>
          <a:xfrm>
            <a:off x="990600" y="4114800"/>
            <a:ext cx="7696200" cy="2438400"/>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800" b="1" dirty="0">
                <a:solidFill>
                  <a:schemeClr val="accent4">
                    <a:lumMod val="50000"/>
                  </a:schemeClr>
                </a:solidFill>
                <a:latin typeface="Cambria" pitchFamily="18" charset="0"/>
              </a:rPr>
              <a:t>Advanced Data Analytics in Business </a:t>
            </a:r>
            <a:r>
              <a:rPr lang="sr-Latn-RS" sz="2800" b="1" dirty="0" smtClean="0">
                <a:solidFill>
                  <a:schemeClr val="accent4">
                    <a:lumMod val="50000"/>
                  </a:schemeClr>
                </a:solidFill>
                <a:latin typeface="Cambria" pitchFamily="18" charset="0"/>
              </a:rPr>
              <a:t>-</a:t>
            </a:r>
            <a:r>
              <a:rPr lang="en-US" sz="2800" b="1" dirty="0" smtClean="0">
                <a:solidFill>
                  <a:schemeClr val="accent4">
                    <a:lumMod val="50000"/>
                  </a:schemeClr>
                </a:solidFill>
                <a:latin typeface="Cambria" pitchFamily="18" charset="0"/>
              </a:rPr>
              <a:t> ADA</a:t>
            </a:r>
            <a:endParaRPr lang="sr-Latn-RS" sz="2800" b="1" dirty="0">
              <a:solidFill>
                <a:schemeClr val="accent4">
                  <a:lumMod val="50000"/>
                </a:schemeClr>
              </a:solidFill>
              <a:latin typeface="Cambria" pitchFamily="18" charset="0"/>
            </a:endParaRPr>
          </a:p>
          <a:p>
            <a:r>
              <a:rPr lang="sr-Latn-RS" sz="2800" b="1" dirty="0" smtClean="0">
                <a:solidFill>
                  <a:schemeClr val="accent4">
                    <a:lumMod val="50000"/>
                  </a:schemeClr>
                </a:solidFill>
                <a:latin typeface="Cambria" pitchFamily="18" charset="0"/>
              </a:rPr>
              <a:t>Kick-off meeting </a:t>
            </a:r>
          </a:p>
          <a:p>
            <a:r>
              <a:rPr lang="sr-Latn-RS" sz="2800" b="1" dirty="0" smtClean="0">
                <a:solidFill>
                  <a:schemeClr val="accent4">
                    <a:lumMod val="50000"/>
                  </a:schemeClr>
                </a:solidFill>
                <a:latin typeface="Cambria" pitchFamily="18" charset="0"/>
              </a:rPr>
              <a:t>26-27</a:t>
            </a:r>
            <a:r>
              <a:rPr lang="sr-Latn-RS" sz="2800" b="1" baseline="30000" dirty="0" smtClean="0">
                <a:solidFill>
                  <a:schemeClr val="accent4">
                    <a:lumMod val="50000"/>
                  </a:schemeClr>
                </a:solidFill>
                <a:latin typeface="Cambria" pitchFamily="18" charset="0"/>
              </a:rPr>
              <a:t>th </a:t>
            </a:r>
            <a:r>
              <a:rPr lang="sr-Latn-RS" sz="2800" b="1" dirty="0" smtClean="0">
                <a:solidFill>
                  <a:schemeClr val="accent4">
                    <a:lumMod val="50000"/>
                  </a:schemeClr>
                </a:solidFill>
                <a:latin typeface="Cambria" pitchFamily="18" charset="0"/>
              </a:rPr>
              <a:t> November 2018, Novi Sad</a:t>
            </a:r>
          </a:p>
          <a:p>
            <a:endParaRPr lang="sr-Latn-RS" sz="2800" b="1" dirty="0">
              <a:solidFill>
                <a:schemeClr val="accent4">
                  <a:lumMod val="50000"/>
                </a:schemeClr>
              </a:solidFill>
              <a:latin typeface="Cambria" pitchFamily="18" charset="0"/>
            </a:endParaRPr>
          </a:p>
          <a:p>
            <a:pPr algn="r"/>
            <a:endParaRPr lang="sr-Latn-RS" sz="2800" b="1" i="1" dirty="0" smtClean="0">
              <a:solidFill>
                <a:schemeClr val="accent4">
                  <a:lumMod val="50000"/>
                </a:schemeClr>
              </a:solidFill>
              <a:latin typeface="Cambria" pitchFamily="18" charset="0"/>
            </a:endParaRPr>
          </a:p>
          <a:p>
            <a:pPr algn="r"/>
            <a:r>
              <a:rPr lang="sr-Latn-RS" sz="2400" b="1" i="1" dirty="0" smtClean="0">
                <a:solidFill>
                  <a:schemeClr val="accent4">
                    <a:lumMod val="50000"/>
                  </a:schemeClr>
                </a:solidFill>
                <a:latin typeface="Cambria" pitchFamily="18" charset="0"/>
              </a:rPr>
              <a:t>Jelena Stanković, UNI representative</a:t>
            </a:r>
          </a:p>
          <a:p>
            <a:endParaRPr lang="sr-Latn-RS" sz="2800" b="1" dirty="0" smtClean="0">
              <a:solidFill>
                <a:schemeClr val="accent1">
                  <a:lumMod val="50000"/>
                </a:schemeClr>
              </a:solidFill>
              <a:latin typeface="Cambria" pitchFamily="18" charset="0"/>
            </a:endParaRPr>
          </a:p>
        </p:txBody>
      </p:sp>
      <p:sp>
        <p:nvSpPr>
          <p:cNvPr id="15" name="TextBox 14"/>
          <p:cNvSpPr txBox="1"/>
          <p:nvPr/>
        </p:nvSpPr>
        <p:spPr>
          <a:xfrm>
            <a:off x="3810000" y="1211355"/>
            <a:ext cx="5334000" cy="369332"/>
          </a:xfrm>
          <a:prstGeom prst="rect">
            <a:avLst/>
          </a:prstGeom>
          <a:noFill/>
        </p:spPr>
        <p:txBody>
          <a:bodyPr wrap="square" rtlCol="0">
            <a:spAutoFit/>
          </a:bodyPr>
          <a:lstStyle/>
          <a:p>
            <a:r>
              <a:rPr lang="sr-Latn-RS" dirty="0" smtClean="0"/>
              <a:t>KA2 – Capacity building in the field of Higher Education</a:t>
            </a:r>
            <a:endParaRPr lang="en-US" dirty="0"/>
          </a:p>
        </p:txBody>
      </p:sp>
    </p:spTree>
    <p:extLst>
      <p:ext uri="{BB962C8B-B14F-4D97-AF65-F5344CB8AC3E}">
        <p14:creationId xmlns:p14="http://schemas.microsoft.com/office/powerpoint/2010/main" val="2616434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257800"/>
            <a:ext cx="7543800" cy="1143000"/>
          </a:xfrm>
        </p:spPr>
        <p:txBody>
          <a:bodyPr/>
          <a:lstStyle/>
          <a:p>
            <a:r>
              <a:rPr lang="sr-Latn-RS" sz="5400" dirty="0" smtClean="0"/>
              <a:t>Team in charged for WP3</a:t>
            </a:r>
            <a:endParaRPr lang="en-US" sz="5400" dirty="0"/>
          </a:p>
        </p:txBody>
      </p:sp>
      <p:sp>
        <p:nvSpPr>
          <p:cNvPr id="3" name="Content Placeholder 2"/>
          <p:cNvSpPr>
            <a:spLocks noGrp="1"/>
          </p:cNvSpPr>
          <p:nvPr>
            <p:ph idx="1"/>
          </p:nvPr>
        </p:nvSpPr>
        <p:spPr>
          <a:xfrm>
            <a:off x="1219200" y="914400"/>
            <a:ext cx="7467600" cy="4343400"/>
          </a:xfrm>
        </p:spPr>
        <p:txBody>
          <a:bodyPr>
            <a:normAutofit lnSpcReduction="10000"/>
          </a:bodyPr>
          <a:lstStyle/>
          <a:p>
            <a:pPr marL="514350" indent="-514350">
              <a:spcBef>
                <a:spcPts val="1800"/>
              </a:spcBef>
              <a:buFont typeface="+mj-lt"/>
              <a:buAutoNum type="arabicPeriod"/>
            </a:pPr>
            <a:r>
              <a:rPr lang="sr-Latn-RS" dirty="0" smtClean="0"/>
              <a:t>Jelena Stanković, </a:t>
            </a:r>
            <a:r>
              <a:rPr lang="en-US" dirty="0" smtClean="0"/>
              <a:t>Associate</a:t>
            </a:r>
            <a:r>
              <a:rPr lang="sr-Latn-RS" dirty="0" smtClean="0"/>
              <a:t> </a:t>
            </a:r>
            <a:r>
              <a:rPr lang="en-US" dirty="0" smtClean="0"/>
              <a:t>Professor</a:t>
            </a:r>
          </a:p>
          <a:p>
            <a:pPr marL="514350" indent="-514350">
              <a:spcBef>
                <a:spcPts val="1800"/>
              </a:spcBef>
              <a:buFont typeface="+mj-lt"/>
              <a:buAutoNum type="arabicPeriod"/>
            </a:pPr>
            <a:r>
              <a:rPr lang="sr-Latn-RS" dirty="0" smtClean="0"/>
              <a:t>Marko Petković, Full Professor</a:t>
            </a:r>
          </a:p>
          <a:p>
            <a:pPr marL="514350" indent="-514350">
              <a:spcBef>
                <a:spcPts val="1800"/>
              </a:spcBef>
              <a:buFont typeface="+mj-lt"/>
              <a:buAutoNum type="arabicPeriod"/>
            </a:pPr>
            <a:r>
              <a:rPr lang="sr-Latn-RS" dirty="0" smtClean="0"/>
              <a:t>Marija Džunić, Associate Professor</a:t>
            </a:r>
          </a:p>
          <a:p>
            <a:pPr marL="514350" indent="-514350">
              <a:spcBef>
                <a:spcPts val="1800"/>
              </a:spcBef>
              <a:buFont typeface="+mj-lt"/>
              <a:buAutoNum type="arabicPeriod"/>
            </a:pPr>
            <a:r>
              <a:rPr lang="sr-Latn-RS" dirty="0" smtClean="0"/>
              <a:t>Vesna Janković-Milić, </a:t>
            </a:r>
            <a:r>
              <a:rPr lang="sr-Latn-RS" dirty="0"/>
              <a:t>Associate </a:t>
            </a:r>
            <a:r>
              <a:rPr lang="sr-Latn-RS" dirty="0" smtClean="0"/>
              <a:t>Professor</a:t>
            </a:r>
          </a:p>
          <a:p>
            <a:pPr marL="514350" indent="-514350">
              <a:spcBef>
                <a:spcPts val="1800"/>
              </a:spcBef>
              <a:buFont typeface="+mj-lt"/>
              <a:buAutoNum type="arabicPeriod"/>
            </a:pPr>
            <a:r>
              <a:rPr lang="sr-Latn-RS" dirty="0" smtClean="0"/>
              <a:t>Žarko Popović, Full Professor</a:t>
            </a:r>
          </a:p>
          <a:p>
            <a:pPr marL="514350" indent="-514350">
              <a:spcBef>
                <a:spcPts val="1800"/>
              </a:spcBef>
              <a:buFont typeface="+mj-lt"/>
              <a:buAutoNum type="arabicPeriod"/>
            </a:pPr>
            <a:r>
              <a:rPr lang="sr-Latn-RS" dirty="0" smtClean="0"/>
              <a:t>Srđan Marinković, Full Professor</a:t>
            </a:r>
          </a:p>
          <a:p>
            <a:pPr marL="514350" indent="-514350">
              <a:spcBef>
                <a:spcPts val="1800"/>
              </a:spcBef>
              <a:buFont typeface="+mj-lt"/>
              <a:buAutoNum type="arabicPeriod"/>
            </a:pPr>
            <a:r>
              <a:rPr lang="sr-Latn-RS" dirty="0" smtClean="0"/>
              <a:t>Marija Radosavljević, </a:t>
            </a:r>
            <a:r>
              <a:rPr lang="sr-Latn-RS" dirty="0"/>
              <a:t>Associate Professor</a:t>
            </a:r>
          </a:p>
          <a:p>
            <a:pPr marL="0" indent="0">
              <a:buNone/>
            </a:pPr>
            <a:endParaRPr lang="sr-Latn-R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912016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4800599"/>
            <a:ext cx="7772400" cy="1600201"/>
          </a:xfrm>
        </p:spPr>
        <p:txBody>
          <a:bodyPr/>
          <a:lstStyle/>
          <a:p>
            <a:r>
              <a:rPr lang="sr-Latn-RS" sz="5000" dirty="0" smtClean="0"/>
              <a:t>Thank you for your </a:t>
            </a:r>
            <a:r>
              <a:rPr lang="en-US" sz="5000" dirty="0" smtClean="0"/>
              <a:t>attention</a:t>
            </a:r>
            <a:endParaRPr lang="en-US" sz="5000" dirty="0"/>
          </a:p>
        </p:txBody>
      </p:sp>
      <p:sp>
        <p:nvSpPr>
          <p:cNvPr id="5" name="Subtitle 4"/>
          <p:cNvSpPr>
            <a:spLocks noGrp="1"/>
          </p:cNvSpPr>
          <p:nvPr>
            <p:ph type="subTitle" idx="1"/>
          </p:nvPr>
        </p:nvSpPr>
        <p:spPr>
          <a:xfrm>
            <a:off x="1143000" y="2286000"/>
            <a:ext cx="7391400" cy="1828800"/>
          </a:xfrm>
        </p:spPr>
        <p:txBody>
          <a:bodyPr>
            <a:normAutofit fontScale="92500" lnSpcReduction="20000"/>
          </a:bodyPr>
          <a:lstStyle/>
          <a:p>
            <a:pPr algn="ctr"/>
            <a:r>
              <a:rPr lang="sr-Latn-RS" dirty="0" smtClean="0">
                <a:hlinkClick r:id="rId2"/>
              </a:rPr>
              <a:t>jelena.stankovic@eknfak.ni.ac.rs</a:t>
            </a:r>
            <a:endParaRPr lang="sr-Latn-RS" dirty="0" smtClean="0"/>
          </a:p>
          <a:p>
            <a:pPr algn="ctr"/>
            <a:r>
              <a:rPr lang="sr-Latn-RS" dirty="0" smtClean="0">
                <a:hlinkClick r:id="rId3"/>
              </a:rPr>
              <a:t>sjellenna@gmail.com</a:t>
            </a:r>
            <a:r>
              <a:rPr lang="sr-Latn-RS" dirty="0" smtClean="0"/>
              <a:t> </a:t>
            </a:r>
          </a:p>
          <a:p>
            <a:pPr algn="ctr"/>
            <a:r>
              <a:rPr lang="sr-Latn-RS" dirty="0" smtClean="0"/>
              <a:t>University of Niš, Faculty of Economics</a:t>
            </a:r>
          </a:p>
          <a:p>
            <a:pPr algn="ctr"/>
            <a:r>
              <a:rPr lang="sr-Latn-RS" dirty="0" smtClean="0"/>
              <a:t>Trg kralja Aleksandra Ujedinitelja 11</a:t>
            </a:r>
          </a:p>
          <a:p>
            <a:pPr algn="ctr"/>
            <a:r>
              <a:rPr lang="sr-Latn-RS" dirty="0" smtClean="0"/>
              <a:t>18000 Niš, Serb</a:t>
            </a:r>
            <a:endParaRPr lang="sr-Latn-RS" dirty="0"/>
          </a:p>
        </p:txBody>
      </p:sp>
    </p:spTree>
    <p:extLst>
      <p:ext uri="{BB962C8B-B14F-4D97-AF65-F5344CB8AC3E}">
        <p14:creationId xmlns:p14="http://schemas.microsoft.com/office/powerpoint/2010/main" val="3919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RS" sz="6000" dirty="0" smtClean="0"/>
              <a:t>WP3 Implementation</a:t>
            </a:r>
            <a:endParaRPr lang="en-US" sz="6000" dirty="0"/>
          </a:p>
        </p:txBody>
      </p:sp>
      <p:sp>
        <p:nvSpPr>
          <p:cNvPr id="3" name="Content Placeholder 2"/>
          <p:cNvSpPr>
            <a:spLocks noGrp="1"/>
          </p:cNvSpPr>
          <p:nvPr>
            <p:ph idx="1"/>
          </p:nvPr>
        </p:nvSpPr>
        <p:spPr/>
        <p:txBody>
          <a:bodyPr>
            <a:normAutofit/>
          </a:bodyPr>
          <a:lstStyle/>
          <a:p>
            <a:r>
              <a:rPr lang="en-GB" dirty="0"/>
              <a:t>The principal </a:t>
            </a:r>
            <a:r>
              <a:rPr lang="sr-Latn-RS" dirty="0" smtClean="0"/>
              <a:t>implementation </a:t>
            </a:r>
            <a:r>
              <a:rPr lang="sr-Latn-RS" dirty="0" smtClean="0"/>
              <a:t>goal</a:t>
            </a:r>
            <a:r>
              <a:rPr lang="en-GB" dirty="0" smtClean="0"/>
              <a:t> </a:t>
            </a:r>
            <a:r>
              <a:rPr lang="en-GB" dirty="0"/>
              <a:t>will be establishing </a:t>
            </a:r>
            <a:r>
              <a:rPr lang="en-GB" dirty="0" smtClean="0"/>
              <a:t>master program</a:t>
            </a:r>
            <a:r>
              <a:rPr lang="sr-Latn-RS" dirty="0" smtClean="0"/>
              <a:t>s</a:t>
            </a:r>
            <a:r>
              <a:rPr lang="en-GB" dirty="0" smtClean="0"/>
              <a:t> </a:t>
            </a:r>
            <a:r>
              <a:rPr lang="en-GB" dirty="0"/>
              <a:t>of advanced data analytics in business at Serbian </a:t>
            </a:r>
            <a:r>
              <a:rPr lang="en-GB" dirty="0" smtClean="0"/>
              <a:t>universities</a:t>
            </a:r>
            <a:r>
              <a:rPr lang="sr-Latn-RS" dirty="0" smtClean="0"/>
              <a:t>.</a:t>
            </a:r>
          </a:p>
          <a:p>
            <a:r>
              <a:rPr lang="sr-Latn-RS" dirty="0" smtClean="0"/>
              <a:t>The second </a:t>
            </a:r>
            <a:r>
              <a:rPr lang="sr-Latn-RS" dirty="0" smtClean="0"/>
              <a:t>goal</a:t>
            </a:r>
            <a:r>
              <a:rPr lang="sr-Latn-RS" dirty="0" smtClean="0"/>
              <a:t> </a:t>
            </a:r>
            <a:r>
              <a:rPr lang="sr-Latn-RS" dirty="0" smtClean="0"/>
              <a:t>is to</a:t>
            </a:r>
            <a:r>
              <a:rPr lang="en-GB" dirty="0" smtClean="0"/>
              <a:t> </a:t>
            </a:r>
            <a:r>
              <a:rPr lang="en-GB" dirty="0"/>
              <a:t>established LLL courses for </a:t>
            </a:r>
            <a:r>
              <a:rPr lang="en-GB" dirty="0" smtClean="0"/>
              <a:t>professionals.</a:t>
            </a:r>
            <a:endParaRPr lang="sr-Latn-RS" dirty="0" smtClean="0"/>
          </a:p>
          <a:p>
            <a:r>
              <a:rPr lang="sr-Latn-RS" dirty="0" smtClean="0"/>
              <a:t>There are no such master programs in Serbia and the established programs are expected to be the first of a kind in Serbian higher education.</a:t>
            </a:r>
          </a:p>
          <a:p>
            <a:pPr marL="0" indent="0">
              <a:buNone/>
            </a:pPr>
            <a:endParaRPr lang="en-US" dirty="0"/>
          </a:p>
          <a:p>
            <a:endParaRPr lang="en-US" dirty="0"/>
          </a:p>
        </p:txBody>
      </p:sp>
    </p:spTree>
    <p:extLst>
      <p:ext uri="{BB962C8B-B14F-4D97-AF65-F5344CB8AC3E}">
        <p14:creationId xmlns:p14="http://schemas.microsoft.com/office/powerpoint/2010/main" val="36181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29200"/>
            <a:ext cx="7848600" cy="1600200"/>
          </a:xfrm>
        </p:spPr>
        <p:txBody>
          <a:bodyPr/>
          <a:lstStyle/>
          <a:p>
            <a:pPr algn="ctr"/>
            <a:r>
              <a:rPr lang="en-US" sz="5400" dirty="0"/>
              <a:t>Timeline </a:t>
            </a:r>
            <a:r>
              <a:rPr lang="sr-Latn-RS" sz="5400" dirty="0" smtClean="0"/>
              <a:t>for</a:t>
            </a:r>
            <a:r>
              <a:rPr lang="en-US" sz="5400" dirty="0" smtClean="0"/>
              <a:t> </a:t>
            </a:r>
            <a:r>
              <a:rPr lang="sr-Latn-RS" sz="5400" dirty="0" smtClean="0"/>
              <a:t>starting</a:t>
            </a:r>
            <a:r>
              <a:rPr lang="en-US" sz="5400" dirty="0" smtClean="0"/>
              <a:t> </a:t>
            </a:r>
            <a:r>
              <a:rPr lang="en-US" sz="5400" dirty="0"/>
              <a:t>implementation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6208422"/>
              </p:ext>
            </p:extLst>
          </p:nvPr>
        </p:nvGraphicFramePr>
        <p:xfrm>
          <a:off x="1219200" y="838200"/>
          <a:ext cx="74676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3429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29200"/>
            <a:ext cx="7620000" cy="1600200"/>
          </a:xfrm>
        </p:spPr>
        <p:txBody>
          <a:bodyPr/>
          <a:lstStyle/>
          <a:p>
            <a:pPr algn="ctr"/>
            <a:r>
              <a:rPr lang="en-US" sz="5400" dirty="0"/>
              <a:t>Spatial </a:t>
            </a:r>
            <a:r>
              <a:rPr lang="en-US" sz="5400" dirty="0" smtClean="0"/>
              <a:t>framework</a:t>
            </a:r>
            <a:r>
              <a:rPr lang="sr-Latn-RS" sz="5400" dirty="0" smtClean="0"/>
              <a:t> of</a:t>
            </a:r>
            <a:r>
              <a:rPr lang="en-US" sz="5400" dirty="0"/>
              <a:t/>
            </a:r>
            <a:br>
              <a:rPr lang="en-US" sz="5400" dirty="0"/>
            </a:br>
            <a:r>
              <a:rPr lang="en-US" sz="5400" dirty="0" smtClean="0"/>
              <a:t>implementation</a:t>
            </a:r>
            <a:endParaRPr lang="en-US" sz="5400" dirty="0"/>
          </a:p>
        </p:txBody>
      </p:sp>
      <p:sp>
        <p:nvSpPr>
          <p:cNvPr id="3" name="Content Placeholder 2"/>
          <p:cNvSpPr>
            <a:spLocks noGrp="1"/>
          </p:cNvSpPr>
          <p:nvPr>
            <p:ph idx="1"/>
          </p:nvPr>
        </p:nvSpPr>
        <p:spPr/>
        <p:txBody>
          <a:bodyPr/>
          <a:lstStyle/>
          <a:p>
            <a:endParaRPr lang="sr-Latn-RS" dirty="0" smtClean="0"/>
          </a:p>
          <a:p>
            <a:endParaRPr lang="sr-Latn-RS" dirty="0"/>
          </a:p>
          <a:p>
            <a:r>
              <a:rPr lang="sr-Latn-RS" dirty="0" smtClean="0"/>
              <a:t>University of Novi Sad</a:t>
            </a:r>
          </a:p>
          <a:p>
            <a:pPr marL="0" indent="0">
              <a:buNone/>
            </a:pPr>
            <a:endParaRPr lang="sr-Latn-RS" dirty="0" smtClean="0"/>
          </a:p>
          <a:p>
            <a:r>
              <a:rPr lang="sr-Latn-RS" dirty="0" smtClean="0"/>
              <a:t>University of Belgrade</a:t>
            </a:r>
          </a:p>
          <a:p>
            <a:pPr marL="0" indent="0">
              <a:buNone/>
            </a:pPr>
            <a:endParaRPr lang="sr-Latn-RS" dirty="0" smtClean="0"/>
          </a:p>
          <a:p>
            <a:r>
              <a:rPr lang="sr-Latn-RS" dirty="0" smtClean="0"/>
              <a:t>University of Niš – Faculty of Economics</a:t>
            </a:r>
            <a:endParaRPr lang="en-US" dirty="0"/>
          </a:p>
        </p:txBody>
      </p:sp>
    </p:spTree>
    <p:extLst>
      <p:ext uri="{BB962C8B-B14F-4D97-AF65-F5344CB8AC3E}">
        <p14:creationId xmlns:p14="http://schemas.microsoft.com/office/powerpoint/2010/main" val="2904122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a:t>Timeline </a:t>
            </a:r>
            <a:r>
              <a:rPr lang="sr-Latn-RS" sz="5400" dirty="0" smtClean="0"/>
              <a:t>for realization</a:t>
            </a:r>
            <a:endParaRPr lang="en-US" sz="5400" dirty="0"/>
          </a:p>
        </p:txBody>
      </p:sp>
      <p:sp>
        <p:nvSpPr>
          <p:cNvPr id="3" name="Content Placeholder 2"/>
          <p:cNvSpPr>
            <a:spLocks noGrp="1"/>
          </p:cNvSpPr>
          <p:nvPr>
            <p:ph idx="1"/>
          </p:nvPr>
        </p:nvSpPr>
        <p:spPr>
          <a:xfrm>
            <a:off x="1219200" y="990600"/>
            <a:ext cx="7467600" cy="4495800"/>
          </a:xfrm>
        </p:spPr>
        <p:txBody>
          <a:bodyPr>
            <a:normAutofit fontScale="62500" lnSpcReduction="20000"/>
          </a:bodyPr>
          <a:lstStyle/>
          <a:p>
            <a:endParaRPr lang="sr-Latn-RS" dirty="0" smtClean="0"/>
          </a:p>
          <a:p>
            <a:r>
              <a:rPr lang="sr-Latn-RS" dirty="0" smtClean="0"/>
              <a:t>T</a:t>
            </a:r>
            <a:r>
              <a:rPr lang="en-GB" dirty="0" smtClean="0"/>
              <a:t>he </a:t>
            </a:r>
            <a:r>
              <a:rPr lang="sr-Latn-RS" dirty="0" smtClean="0"/>
              <a:t>master </a:t>
            </a:r>
            <a:r>
              <a:rPr lang="en-GB" dirty="0" smtClean="0"/>
              <a:t>program </a:t>
            </a:r>
            <a:r>
              <a:rPr lang="en-GB" dirty="0"/>
              <a:t>will last three semesters (18 months), with two distinct periods. For the first 12 months, the participants will attend courses (approximately 10 courses) at the Serbian universities where they will acquire the necessary theoretical and methodological training, both with practical training in companies. In the following 6 months, the participants are required to produce a written final work (Master thesis), which corresponds to 8 ECTS credits.</a:t>
            </a:r>
            <a:endParaRPr lang="sr-Latn-RS" dirty="0"/>
          </a:p>
          <a:p>
            <a:pPr marL="0" indent="0">
              <a:buNone/>
            </a:pPr>
            <a:endParaRPr lang="sr-Latn-RS" dirty="0"/>
          </a:p>
          <a:p>
            <a:r>
              <a:rPr lang="en-GB" dirty="0"/>
              <a:t>Education in advanced business analytics will not be limited only to master students. LLL program will also be organized at all Serbian universities participating in the project for professionals already working in different areas of economy.  Professionals from Serbian companies, public sector, and science will also participate at LLL seminars. Choice of suitable topics will be done during the consortium meetings where also representatives from different stakeholders will be present and which will share their opinion on suitable topics for LLL seminars.</a:t>
            </a:r>
            <a:endParaRPr lang="en-US" dirty="0"/>
          </a:p>
        </p:txBody>
      </p:sp>
    </p:spTree>
    <p:extLst>
      <p:ext uri="{BB962C8B-B14F-4D97-AF65-F5344CB8AC3E}">
        <p14:creationId xmlns:p14="http://schemas.microsoft.com/office/powerpoint/2010/main" val="2778829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57800"/>
            <a:ext cx="7848600" cy="1143000"/>
          </a:xfrm>
        </p:spPr>
        <p:txBody>
          <a:bodyPr/>
          <a:lstStyle/>
          <a:p>
            <a:r>
              <a:rPr lang="en-US" sz="5400" dirty="0" smtClean="0"/>
              <a:t>Activities</a:t>
            </a:r>
            <a:r>
              <a:rPr lang="sr-Latn-RS" sz="5400" dirty="0" smtClean="0"/>
              <a:t> </a:t>
            </a:r>
            <a:r>
              <a:rPr lang="en-US" sz="5400" dirty="0" smtClean="0"/>
              <a:t>to</a:t>
            </a:r>
            <a:r>
              <a:rPr lang="sr-Latn-RS" sz="5400" dirty="0" smtClean="0"/>
              <a:t> </a:t>
            </a:r>
            <a:r>
              <a:rPr lang="en-US" sz="5400" dirty="0" smtClean="0"/>
              <a:t>be</a:t>
            </a:r>
            <a:r>
              <a:rPr lang="sr-Latn-RS" sz="5400" dirty="0" smtClean="0"/>
              <a:t> </a:t>
            </a:r>
            <a:r>
              <a:rPr lang="en-US" sz="5400" dirty="0" smtClean="0"/>
              <a:t>conducted</a:t>
            </a:r>
            <a:endParaRPr lang="en-US" sz="5400" dirty="0"/>
          </a:p>
        </p:txBody>
      </p:sp>
      <p:sp>
        <p:nvSpPr>
          <p:cNvPr id="3" name="Content Placeholder 2"/>
          <p:cNvSpPr>
            <a:spLocks noGrp="1"/>
          </p:cNvSpPr>
          <p:nvPr>
            <p:ph idx="1"/>
          </p:nvPr>
        </p:nvSpPr>
        <p:spPr>
          <a:xfrm>
            <a:off x="1219200" y="1066800"/>
            <a:ext cx="7467600" cy="4191000"/>
          </a:xfrm>
        </p:spPr>
        <p:txBody>
          <a:bodyPr>
            <a:normAutofit/>
          </a:bodyPr>
          <a:lstStyle/>
          <a:p>
            <a:pPr>
              <a:spcBef>
                <a:spcPts val="2400"/>
              </a:spcBef>
            </a:pPr>
            <a:r>
              <a:rPr lang="en-GB" sz="3600" dirty="0" smtClean="0"/>
              <a:t>Accreditation </a:t>
            </a:r>
            <a:r>
              <a:rPr lang="en-GB" sz="3600" dirty="0"/>
              <a:t>of master study program</a:t>
            </a:r>
            <a:endParaRPr lang="sr-Latn-RS" sz="3600" dirty="0"/>
          </a:p>
          <a:p>
            <a:pPr>
              <a:spcBef>
                <a:spcPts val="2400"/>
              </a:spcBef>
            </a:pPr>
            <a:r>
              <a:rPr lang="en-GB" sz="3600" dirty="0"/>
              <a:t>Implementation of the new program</a:t>
            </a:r>
            <a:endParaRPr lang="sr-Latn-RS" sz="3600" dirty="0"/>
          </a:p>
          <a:p>
            <a:pPr>
              <a:spcBef>
                <a:spcPts val="2400"/>
              </a:spcBef>
            </a:pPr>
            <a:r>
              <a:rPr lang="en-GB" sz="3600" dirty="0"/>
              <a:t>Organization of LLL program</a:t>
            </a:r>
            <a:endParaRPr lang="sr-Latn-RS" sz="3600" dirty="0"/>
          </a:p>
          <a:p>
            <a:pPr>
              <a:spcBef>
                <a:spcPts val="2400"/>
              </a:spcBef>
            </a:pPr>
            <a:r>
              <a:rPr lang="en-GB" sz="3600" dirty="0"/>
              <a:t>Feedback and final analysis</a:t>
            </a:r>
            <a:endParaRPr lang="sr-Latn-RS" sz="3600" dirty="0"/>
          </a:p>
          <a:p>
            <a:pPr marL="0" indent="0">
              <a:buNone/>
            </a:pPr>
            <a:endParaRPr lang="en-US" dirty="0"/>
          </a:p>
        </p:txBody>
      </p:sp>
    </p:spTree>
    <p:extLst>
      <p:ext uri="{BB962C8B-B14F-4D97-AF65-F5344CB8AC3E}">
        <p14:creationId xmlns:p14="http://schemas.microsoft.com/office/powerpoint/2010/main" val="2680021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Outcomes</a:t>
            </a:r>
            <a:endParaRPr lang="en-US" dirty="0"/>
          </a:p>
        </p:txBody>
      </p:sp>
      <p:sp>
        <p:nvSpPr>
          <p:cNvPr id="3" name="Content Placeholder 2"/>
          <p:cNvSpPr>
            <a:spLocks noGrp="1"/>
          </p:cNvSpPr>
          <p:nvPr>
            <p:ph idx="1"/>
          </p:nvPr>
        </p:nvSpPr>
        <p:spPr/>
        <p:txBody>
          <a:bodyPr>
            <a:normAutofit fontScale="92500" lnSpcReduction="10000"/>
          </a:bodyPr>
          <a:lstStyle/>
          <a:p>
            <a:r>
              <a:rPr lang="en-GB" dirty="0"/>
              <a:t>Official accreditation of the program</a:t>
            </a:r>
            <a:endParaRPr lang="sr-Latn-RS" dirty="0"/>
          </a:p>
          <a:p>
            <a:r>
              <a:rPr lang="en-GB" dirty="0"/>
              <a:t>60 students enrolling the program (target: 20 students per year per institution)</a:t>
            </a:r>
            <a:endParaRPr lang="sr-Latn-RS" dirty="0"/>
          </a:p>
          <a:p>
            <a:r>
              <a:rPr lang="en-GB" dirty="0"/>
              <a:t>Professionals attending LLL program (target: 20 professionals per year)</a:t>
            </a:r>
            <a:endParaRPr lang="sr-Latn-RS" dirty="0"/>
          </a:p>
          <a:p>
            <a:r>
              <a:rPr lang="en-GB" dirty="0"/>
              <a:t>Seminars organized for lifelong learning (target: 4 per year)</a:t>
            </a:r>
            <a:endParaRPr lang="sr-Latn-RS" dirty="0"/>
          </a:p>
          <a:p>
            <a:r>
              <a:rPr lang="en-US" dirty="0" smtClean="0"/>
              <a:t>Positive</a:t>
            </a:r>
            <a:r>
              <a:rPr lang="en-GB" dirty="0" smtClean="0"/>
              <a:t> </a:t>
            </a:r>
            <a:r>
              <a:rPr lang="en-GB" dirty="0"/>
              <a:t>evaluation of new programs and </a:t>
            </a:r>
            <a:r>
              <a:rPr lang="en-GB" dirty="0" smtClean="0"/>
              <a:t>courses</a:t>
            </a:r>
            <a:r>
              <a:rPr lang="sr-Latn-RS" dirty="0" smtClean="0"/>
              <a:t> (</a:t>
            </a:r>
            <a:r>
              <a:rPr lang="en-US" dirty="0" smtClean="0"/>
              <a:t>students</a:t>
            </a:r>
            <a:r>
              <a:rPr lang="sr-Latn-RS" dirty="0" smtClean="0"/>
              <a:t>’ </a:t>
            </a:r>
            <a:r>
              <a:rPr lang="en-US" dirty="0" smtClean="0"/>
              <a:t>feedback</a:t>
            </a:r>
            <a:r>
              <a:rPr lang="sr-Latn-RS" dirty="0" smtClean="0"/>
              <a:t>)</a:t>
            </a:r>
            <a:endParaRPr lang="sr-Latn-RS" dirty="0"/>
          </a:p>
          <a:p>
            <a:r>
              <a:rPr lang="en-GB" dirty="0"/>
              <a:t>Positive evaluation of LLL program from professionals and non-academic stakeholders</a:t>
            </a:r>
            <a:endParaRPr lang="sr-Latn-RS" dirty="0"/>
          </a:p>
          <a:p>
            <a:endParaRPr lang="en-US" dirty="0"/>
          </a:p>
        </p:txBody>
      </p:sp>
    </p:spTree>
    <p:extLst>
      <p:ext uri="{BB962C8B-B14F-4D97-AF65-F5344CB8AC3E}">
        <p14:creationId xmlns:p14="http://schemas.microsoft.com/office/powerpoint/2010/main" val="10812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Risks</a:t>
            </a:r>
            <a:r>
              <a:rPr lang="sr-Latn-RS" sz="6000" dirty="0" smtClean="0"/>
              <a:t> </a:t>
            </a:r>
            <a:r>
              <a:rPr lang="en-US" sz="6000" dirty="0" smtClean="0"/>
              <a:t>and</a:t>
            </a:r>
            <a:r>
              <a:rPr lang="sr-Latn-RS" sz="6000" dirty="0" smtClean="0"/>
              <a:t> </a:t>
            </a:r>
            <a:r>
              <a:rPr lang="en-US" sz="6000" dirty="0" smtClean="0"/>
              <a:t>challenges</a:t>
            </a:r>
            <a:endParaRPr lang="en-US" sz="6000" dirty="0"/>
          </a:p>
        </p:txBody>
      </p:sp>
      <p:sp>
        <p:nvSpPr>
          <p:cNvPr id="3" name="Content Placeholder 2"/>
          <p:cNvSpPr>
            <a:spLocks noGrp="1"/>
          </p:cNvSpPr>
          <p:nvPr>
            <p:ph idx="1"/>
          </p:nvPr>
        </p:nvSpPr>
        <p:spPr>
          <a:xfrm>
            <a:off x="1219200" y="914400"/>
            <a:ext cx="7467600" cy="4343400"/>
          </a:xfrm>
        </p:spPr>
        <p:txBody>
          <a:bodyPr/>
          <a:lstStyle/>
          <a:p>
            <a:pPr>
              <a:spcBef>
                <a:spcPts val="1800"/>
              </a:spcBef>
            </a:pPr>
            <a:r>
              <a:rPr lang="en-US" sz="3200" dirty="0"/>
              <a:t>Duration of </a:t>
            </a:r>
            <a:r>
              <a:rPr lang="en-US" sz="3200" dirty="0" smtClean="0"/>
              <a:t>the </a:t>
            </a:r>
            <a:r>
              <a:rPr lang="en-US" sz="3200" dirty="0"/>
              <a:t>accreditation </a:t>
            </a:r>
            <a:r>
              <a:rPr lang="en-US" sz="3200" dirty="0" smtClean="0"/>
              <a:t>process</a:t>
            </a:r>
            <a:endParaRPr lang="sr-Latn-RS" sz="3200" dirty="0"/>
          </a:p>
          <a:p>
            <a:pPr>
              <a:spcBef>
                <a:spcPts val="1800"/>
              </a:spcBef>
            </a:pPr>
            <a:r>
              <a:rPr lang="en-GB" sz="3200" dirty="0"/>
              <a:t>Availability and interests of staff members in Serbia</a:t>
            </a:r>
            <a:endParaRPr lang="sr-Latn-RS" sz="3200" dirty="0"/>
          </a:p>
          <a:p>
            <a:pPr>
              <a:spcBef>
                <a:spcPts val="1800"/>
              </a:spcBef>
            </a:pPr>
            <a:r>
              <a:rPr lang="en-GB" sz="3200" dirty="0"/>
              <a:t>Language skills</a:t>
            </a:r>
            <a:endParaRPr lang="sr-Latn-RS" sz="3200" dirty="0"/>
          </a:p>
          <a:p>
            <a:pPr>
              <a:spcBef>
                <a:spcPts val="1800"/>
              </a:spcBef>
            </a:pPr>
            <a:r>
              <a:rPr lang="en-GB" sz="3200" dirty="0"/>
              <a:t>Interest of students to enrol new program</a:t>
            </a:r>
            <a:endParaRPr lang="sr-Latn-RS" sz="3200" dirty="0"/>
          </a:p>
          <a:p>
            <a:pPr>
              <a:spcBef>
                <a:spcPts val="1800"/>
              </a:spcBef>
            </a:pPr>
            <a:r>
              <a:rPr lang="en-GB" sz="3200" dirty="0"/>
              <a:t>Interest of graduates to enrol LLL </a:t>
            </a:r>
            <a:r>
              <a:rPr lang="en-GB" sz="3200" dirty="0" smtClean="0"/>
              <a:t>program</a:t>
            </a:r>
            <a:endParaRPr lang="sr-Latn-RS" sz="3200" dirty="0"/>
          </a:p>
        </p:txBody>
      </p:sp>
    </p:spTree>
    <p:extLst>
      <p:ext uri="{BB962C8B-B14F-4D97-AF65-F5344CB8AC3E}">
        <p14:creationId xmlns:p14="http://schemas.microsoft.com/office/powerpoint/2010/main" val="2323983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Beyond</a:t>
            </a:r>
            <a:r>
              <a:rPr lang="sr-Latn-RS" sz="5400" dirty="0" smtClean="0"/>
              <a:t> </a:t>
            </a:r>
            <a:r>
              <a:rPr lang="en-US" sz="5400" dirty="0" smtClean="0"/>
              <a:t>implementation</a:t>
            </a:r>
            <a:endParaRPr lang="en-US" sz="5400" dirty="0"/>
          </a:p>
        </p:txBody>
      </p:sp>
      <p:sp>
        <p:nvSpPr>
          <p:cNvPr id="3" name="Content Placeholder 2"/>
          <p:cNvSpPr>
            <a:spLocks noGrp="1"/>
          </p:cNvSpPr>
          <p:nvPr>
            <p:ph idx="1"/>
          </p:nvPr>
        </p:nvSpPr>
        <p:spPr>
          <a:xfrm>
            <a:off x="1219200" y="914400"/>
            <a:ext cx="7467600" cy="4343400"/>
          </a:xfrm>
        </p:spPr>
        <p:txBody>
          <a:bodyPr>
            <a:normAutofit/>
          </a:bodyPr>
          <a:lstStyle/>
          <a:p>
            <a:pPr>
              <a:spcBef>
                <a:spcPts val="2400"/>
              </a:spcBef>
            </a:pPr>
            <a:r>
              <a:rPr lang="en-US" sz="3600" dirty="0"/>
              <a:t>Joint Master's Degree </a:t>
            </a:r>
            <a:r>
              <a:rPr lang="en-US" sz="3600" dirty="0" smtClean="0"/>
              <a:t>Program</a:t>
            </a:r>
            <a:endParaRPr lang="sr-Latn-RS" sz="3600" dirty="0" smtClean="0"/>
          </a:p>
          <a:p>
            <a:pPr>
              <a:spcBef>
                <a:spcPts val="2400"/>
              </a:spcBef>
            </a:pPr>
            <a:r>
              <a:rPr lang="en-US" sz="3600" dirty="0" smtClean="0"/>
              <a:t>Operative</a:t>
            </a:r>
            <a:r>
              <a:rPr lang="sr-Latn-RS" sz="3600" dirty="0" smtClean="0"/>
              <a:t> </a:t>
            </a:r>
            <a:r>
              <a:rPr lang="en-US" sz="3600" dirty="0" smtClean="0"/>
              <a:t>issues</a:t>
            </a:r>
            <a:r>
              <a:rPr lang="sr-Latn-RS" sz="3600" dirty="0" smtClean="0"/>
              <a:t> </a:t>
            </a:r>
            <a:r>
              <a:rPr lang="en-US" sz="3600" dirty="0" smtClean="0"/>
              <a:t>of</a:t>
            </a:r>
            <a:r>
              <a:rPr lang="sr-Latn-RS" sz="3600" dirty="0" smtClean="0"/>
              <a:t> </a:t>
            </a:r>
            <a:r>
              <a:rPr lang="en-US" sz="3600" dirty="0" smtClean="0"/>
              <a:t>sustainability</a:t>
            </a:r>
            <a:r>
              <a:rPr lang="sr-Latn-RS" sz="3600" dirty="0" smtClean="0"/>
              <a:t>:</a:t>
            </a:r>
          </a:p>
          <a:p>
            <a:pPr lvl="1"/>
            <a:r>
              <a:rPr lang="en-US" sz="2800" dirty="0"/>
              <a:t>continuous cooperation and the arrival of foreign lecturers even after the completion of the </a:t>
            </a:r>
            <a:r>
              <a:rPr lang="en-US" sz="2800" dirty="0" smtClean="0"/>
              <a:t>project</a:t>
            </a:r>
            <a:endParaRPr lang="sr-Latn-RS" sz="2800" dirty="0" smtClean="0"/>
          </a:p>
          <a:p>
            <a:pPr lvl="1"/>
            <a:r>
              <a:rPr lang="en-US" sz="2800" dirty="0"/>
              <a:t>a new project whose outcome would be a joint diploma</a:t>
            </a:r>
            <a:r>
              <a:rPr lang="sr-Latn-RS" sz="2800" dirty="0" smtClean="0"/>
              <a:t> </a:t>
            </a:r>
            <a:endParaRPr lang="en-US" sz="2800" dirty="0"/>
          </a:p>
        </p:txBody>
      </p:sp>
    </p:spTree>
    <p:extLst>
      <p:ext uri="{BB962C8B-B14F-4D97-AF65-F5344CB8AC3E}">
        <p14:creationId xmlns:p14="http://schemas.microsoft.com/office/powerpoint/2010/main" val="921913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Thermal</Template>
  <TotalTime>486</TotalTime>
  <Words>523</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Thermal</vt:lpstr>
      <vt:lpstr>University of Niš WP3 Implementation</vt:lpstr>
      <vt:lpstr>WP3 Implementation</vt:lpstr>
      <vt:lpstr>Timeline for starting implementation </vt:lpstr>
      <vt:lpstr>Spatial framework of implementation</vt:lpstr>
      <vt:lpstr>Timeline for realization</vt:lpstr>
      <vt:lpstr>Activities to be conducted</vt:lpstr>
      <vt:lpstr>Outcomes</vt:lpstr>
      <vt:lpstr>Risks and challenges</vt:lpstr>
      <vt:lpstr>Beyond implementation</vt:lpstr>
      <vt:lpstr>Team in charged for WP3</vt:lpstr>
      <vt:lpstr>Thank you for your attention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Niš</dc:title>
  <dc:creator>Marija Dzunic</dc:creator>
  <cp:lastModifiedBy>Jelena</cp:lastModifiedBy>
  <cp:revision>29</cp:revision>
  <dcterms:created xsi:type="dcterms:W3CDTF">2018-11-23T15:15:35Z</dcterms:created>
  <dcterms:modified xsi:type="dcterms:W3CDTF">2018-11-25T11:25:42Z</dcterms:modified>
</cp:coreProperties>
</file>