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55F3D-E905-4C50-A4B6-B90456D00BA7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241AB-D8DF-40AE-B347-C402758A69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57893-5929-47BB-B046-2CA69C5C2CDE}" type="datetime1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468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324A-D1DC-4A4C-93F3-1E4EDFD1EAB2}" type="datetime1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10860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BB01-4EAC-4C95-AA21-4E4ADB8459B4}" type="datetime1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0112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CFF07-6134-4126-B977-788933BD1277}" type="datetime1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3251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75695-87DD-47CE-AB66-E9801F8CDC96}" type="datetime1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5044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86A77-C5D9-4A7F-B0B8-292629901AA4}" type="datetime1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913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FD595-5AE7-4452-8393-3D56E1CDF2B1}" type="datetime1">
              <a:rPr lang="en-GB" smtClean="0"/>
              <a:t>25/11/2018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807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CBA9-1E30-45EE-972B-DAE37A15B4E7}" type="datetime1">
              <a:rPr lang="en-GB" smtClean="0"/>
              <a:t>25/11/2018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151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AFBCF-3764-46BB-9CA9-C0801B270E55}" type="datetime1">
              <a:rPr lang="en-GB" smtClean="0"/>
              <a:t>25/11/2018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989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27ACC-8840-462C-8688-5A6956F95ED4}" type="datetime1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952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1518-A365-4844-B1DB-26CC61BC5BEA}" type="datetime1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8618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38199" y="365125"/>
            <a:ext cx="10515601" cy="132764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37BB2-3E28-4AC7-B75C-54E36A424C95}" type="datetime1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84187-C88F-4BB7-B991-316E4FB1E5F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0941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a.ac.rs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702479"/>
            <a:ext cx="1219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WP4 - Dissemination and exploitation of project results</a:t>
            </a:r>
          </a:p>
          <a:p>
            <a:pPr algn="ctr"/>
            <a:r>
              <a:rPr lang="en-GB" sz="3600" b="1" dirty="0" smtClean="0"/>
              <a:t>Dissemination and sustainability plan</a:t>
            </a:r>
            <a:endParaRPr lang="en-US" sz="3600" dirty="0" smtClean="0"/>
          </a:p>
          <a:p>
            <a:r>
              <a:rPr lang="en-US" dirty="0" smtClean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xmlns="" val="132113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838859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Detailed dissemination plan</a:t>
            </a:r>
            <a:endParaRPr lang="en-US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5533" y="2541830"/>
          <a:ext cx="11692467" cy="2394474"/>
        </p:xfrm>
        <a:graphic>
          <a:graphicData uri="http://schemas.openxmlformats.org/drawingml/2006/table">
            <a:tbl>
              <a:tblPr/>
              <a:tblGrid>
                <a:gridCol w="715136"/>
                <a:gridCol w="995131"/>
                <a:gridCol w="1244600"/>
                <a:gridCol w="6193321"/>
                <a:gridCol w="1059799"/>
                <a:gridCol w="1484480"/>
              </a:tblGrid>
              <a:tr h="428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Year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Activity No. 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Partner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Description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Project month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Work package and Outcome no.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UNS, UB, UNI, UNIKG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on project web site about students' experience with ADA master studies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M11-12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9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UB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Translation and printing of Final Report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M9-12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4.5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Printing of promotion material for the final conference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M9-12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4.5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6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Final report publication on project website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M12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4.5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059001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Leading partner for implementation of dissemination</a:t>
            </a:r>
            <a:endParaRPr lang="en-US" sz="32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48714" y="2866767"/>
          <a:ext cx="9012194" cy="3715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046"/>
                <a:gridCol w="6299148"/>
              </a:tblGrid>
              <a:tr h="631922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Leading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partner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University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of Kragujevac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631922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Starts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r>
                        <a:rPr lang="en-GB" sz="1800" baseline="300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 November 2018.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631922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Ends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r>
                        <a:rPr lang="en-GB" sz="1800" baseline="300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th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 November 2021.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</a:tr>
              <a:tr h="1819499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General activities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4.1 Set-up Dissemination and exploitation plan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20066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4.2 Design of project visual identity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20066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4.3 Design and setup of project web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site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20066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4.4 Raising awareness for ADA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20066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4.5 Final Conference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533" y="3369748"/>
            <a:ext cx="1153159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Dissemination and sustainability plan is aimed to specify the dissemination activities, time-frame and responsibilities for their realization. 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It is mainly based on Work Package 4 project specification. 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Some parts of this document are subject to modification and improvements, particularly segments related to dissemination activities. 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2059001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About ADA dissemination and sustainability plan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067" y="2734734"/>
            <a:ext cx="1166706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ADA project website,</a:t>
            </a:r>
            <a:endParaRPr lang="en-US" sz="2800" dirty="0" smtClean="0"/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Serbian University/Faculty websites with information about accredited master study program,</a:t>
            </a:r>
            <a:endParaRPr lang="en-US" sz="2800" dirty="0" smtClean="0"/>
          </a:p>
          <a:p>
            <a:pPr marL="2286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TV and radio appearances,</a:t>
            </a:r>
            <a:endParaRPr lang="en-US" sz="2800" dirty="0" smtClean="0"/>
          </a:p>
          <a:p>
            <a:pPr marL="2286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Informative lectures for students at bachelor studies for master study program promotion,</a:t>
            </a:r>
          </a:p>
          <a:p>
            <a:pPr marL="22860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Project newsletter sent regularly </a:t>
            </a:r>
            <a:r>
              <a:rPr lang="en-GB" sz="2800" smtClean="0"/>
              <a:t>via </a:t>
            </a:r>
            <a:r>
              <a:rPr lang="en-GB" sz="2800" smtClean="0"/>
              <a:t>email</a:t>
            </a:r>
            <a:r>
              <a:rPr lang="en-GB" sz="2800" dirty="0" smtClean="0"/>
              <a:t>,</a:t>
            </a:r>
            <a:endParaRPr lang="en-US" sz="28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0" y="2059001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Communication and dissemination tools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067" y="2878667"/>
            <a:ext cx="1166706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Serbian University/Faculty websites with information about LLL program,</a:t>
            </a:r>
            <a:endParaRPr lang="en-US" sz="2800" dirty="0" smtClean="0"/>
          </a:p>
          <a:p>
            <a:pPr marL="2286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One-day seminars for LLL program promotion,</a:t>
            </a:r>
            <a:endParaRPr lang="en-US" sz="2800" dirty="0" smtClean="0"/>
          </a:p>
          <a:p>
            <a:pPr marL="2286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Social networks LinkedIn, Twitter and </a:t>
            </a:r>
            <a:r>
              <a:rPr lang="en-GB" sz="2800" dirty="0" err="1" smtClean="0"/>
              <a:t>Facebook</a:t>
            </a:r>
            <a:r>
              <a:rPr lang="en-GB" sz="2800" dirty="0" smtClean="0"/>
              <a:t> page,</a:t>
            </a:r>
            <a:endParaRPr lang="en-US" sz="2800" dirty="0" smtClean="0"/>
          </a:p>
          <a:p>
            <a:pPr marL="2286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Final conference publication.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2059001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Communication and dissemination tools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067" y="2878667"/>
            <a:ext cx="11667065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Total amount, intended for WP4 is 96,594.00 EUR, distributed in the following way:</a:t>
            </a:r>
            <a:endParaRPr lang="en-US" sz="2800" dirty="0" smtClean="0"/>
          </a:p>
          <a:p>
            <a:pPr marL="6858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Staff: 140 staff days (category 1), 145 staff days (category 2), 43 staff days (category 3) and 69 staff days (category 4). In total 52,629.00 €.</a:t>
            </a:r>
            <a:endParaRPr lang="en-US" sz="2800" dirty="0" smtClean="0"/>
          </a:p>
          <a:p>
            <a:pPr marL="6858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Mobility: Travels - 31, with spending 5,155.00 € for travel costs and 10,560.00 for costs of stay. In total 15,715.00 €.</a:t>
            </a:r>
            <a:endParaRPr lang="en-US" sz="2800" dirty="0" smtClean="0"/>
          </a:p>
          <a:p>
            <a:pPr marL="685800" lvl="0" indent="-228600">
              <a:spcBef>
                <a:spcPts val="1200"/>
              </a:spcBef>
              <a:buFont typeface="Arial" pitchFamily="34" charset="0"/>
              <a:buChar char="•"/>
            </a:pPr>
            <a:r>
              <a:rPr lang="en-GB" sz="2800" dirty="0" smtClean="0"/>
              <a:t>Subcontracting: 28,250.00 €.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2059001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The resources – people and budget</a:t>
            </a:r>
            <a:endParaRPr lang="en-US" sz="3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838859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Detailed dissemination plan</a:t>
            </a:r>
            <a:endParaRPr lang="en-US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4134" y="2472265"/>
          <a:ext cx="11336866" cy="4339004"/>
        </p:xfrm>
        <a:graphic>
          <a:graphicData uri="http://schemas.openxmlformats.org/drawingml/2006/table">
            <a:tbl>
              <a:tblPr/>
              <a:tblGrid>
                <a:gridCol w="693386"/>
                <a:gridCol w="1135420"/>
                <a:gridCol w="1586121"/>
                <a:gridCol w="5455038"/>
                <a:gridCol w="1027568"/>
                <a:gridCol w="1439333"/>
              </a:tblGrid>
              <a:tr h="318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Year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Activity No. 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Partner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Description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Project month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Work package and Outcome no.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318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Set-up Dissemination and exploitation plan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M1-3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18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Calibri"/>
                          <a:hlinkClick r:id="rId2"/>
                        </a:rPr>
                        <a:t>Design and setup of project web site www.ada.ac.rs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M1-3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13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All partners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Design of project visual identity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M2-3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34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Design and set-up of web site private part, which can only be accessed by the partners (using personal login and password).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M3-6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18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Set-up selected social networks' profiles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M4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30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Calibri"/>
                          <a:cs typeface="Calibri"/>
                        </a:rPr>
                        <a:t>Maintaining project website and updating information on results, events and activities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M3-12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838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UNS, UB, UNI, 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Promotion of the project and its outcomes by using Serbian HEI partners' official websites, public appearances and social networks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M3-12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263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Upgrading project web site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with </a:t>
                      </a:r>
                      <a:r>
                        <a:rPr lang="en-GB" sz="140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web pages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related to the developed master study program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M11-12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838859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Detailed dissemination plan</a:t>
            </a:r>
            <a:endParaRPr lang="en-US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5533" y="2431759"/>
          <a:ext cx="11692467" cy="4388999"/>
        </p:xfrm>
        <a:graphic>
          <a:graphicData uri="http://schemas.openxmlformats.org/drawingml/2006/table">
            <a:tbl>
              <a:tblPr/>
              <a:tblGrid>
                <a:gridCol w="715136"/>
                <a:gridCol w="995131"/>
                <a:gridCol w="1244600"/>
                <a:gridCol w="6193321"/>
                <a:gridCol w="1059799"/>
                <a:gridCol w="1484480"/>
              </a:tblGrid>
              <a:tr h="428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Year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Activity No. 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Partner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Description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Project month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Work package and Outcome no.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Maintaining project website and updating information on results, events and activities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on project web site about accreditation of master study program with detailed syllabi of all courses and ECTS 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M7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UNS, UB, UNI, 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on Serbian HEI partners' web sites about accreditation of master study program with detailed syllabi of all courses and ECTS 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M7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6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UNS, UB, UNI, 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Preparation and printing of flyers and posters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M6-7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39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All partners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about accreditation of master study program by using printed and video materials, TV and radio appearances, regular press releases, newsletters and social networks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M7-12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72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All partners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Organizing a series of promotional lectures for students at bachelor studies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M7-12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61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SAM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Providing information about master study program to the companies in Serbia, and its regional partners in Croatia, Slovenia, Montenegro, Bosnia and Herzegovina and European Management Association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M7-12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838859"/>
            <a:ext cx="12191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Detailed dissemination plan</a:t>
            </a:r>
            <a:endParaRPr lang="en-US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5533" y="2431759"/>
          <a:ext cx="11692467" cy="4374460"/>
        </p:xfrm>
        <a:graphic>
          <a:graphicData uri="http://schemas.openxmlformats.org/drawingml/2006/table">
            <a:tbl>
              <a:tblPr/>
              <a:tblGrid>
                <a:gridCol w="715136"/>
                <a:gridCol w="995131"/>
                <a:gridCol w="1244600"/>
                <a:gridCol w="6193321"/>
                <a:gridCol w="1059799"/>
                <a:gridCol w="1484480"/>
              </a:tblGrid>
              <a:tr h="428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Year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Activity No. 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Partner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Description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Project month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Work package and Outcome no.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7249" marR="7249" marT="72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Maintaining project website and updating information on results, events and activities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M1-12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on project web site about ADA master studies enrolment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29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UNS, UB, UNI, 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One-day seminar for presentation of LLL program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M1-2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672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on project web site about LLL program 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M1-2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39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UNS, UB, UNI, 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on Serbian HEI partners' web sites about  LLL program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M1-2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726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UNS, UB, UNI, 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about LLL programs by using printed and video materials, TV and radio appearances, regular press releases, newsletters and social networks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M1-2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4.4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761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UNS, UB, UNI, UNIKG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Calibri"/>
                          <a:cs typeface="Calibri"/>
                        </a:rPr>
                        <a:t>Providing information on project web site about participants' experience on LLL program 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M9-10</a:t>
                      </a:r>
                      <a:endParaRPr lang="en-US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4.3</a:t>
                      </a:r>
                      <a:endParaRPr lang="en-US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4187-C88F-4BB7-B991-316E4FB1E5F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029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891</Words>
  <Application>Microsoft Office PowerPoint</Application>
  <PresentationFormat>Custom</PresentationFormat>
  <Paragraphs>229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Mirko</dc:creator>
  <cp:lastModifiedBy>vladar</cp:lastModifiedBy>
  <cp:revision>26</cp:revision>
  <dcterms:created xsi:type="dcterms:W3CDTF">2018-08-26T12:01:40Z</dcterms:created>
  <dcterms:modified xsi:type="dcterms:W3CDTF">2018-11-25T16:34:25Z</dcterms:modified>
</cp:coreProperties>
</file>