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61" r:id="rId6"/>
    <p:sldId id="262" r:id="rId7"/>
    <p:sldId id="263" r:id="rId8"/>
    <p:sldId id="264" r:id="rId9"/>
  </p:sldIdLst>
  <p:sldSz cx="12192000" cy="6858000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100580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097280" y="3947040"/>
            <a:ext cx="100580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1097280" y="394704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251400" y="394704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498200" y="184572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7899120" y="184572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1097280" y="394704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4498200" y="394704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body"/>
          </p:nvPr>
        </p:nvSpPr>
        <p:spPr>
          <a:xfrm>
            <a:off x="7899120" y="394704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1097280" y="1845720"/>
            <a:ext cx="10058040" cy="4023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100580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1097280" y="286560"/>
            <a:ext cx="10058040" cy="67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1097280" y="394704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097280" y="1845720"/>
            <a:ext cx="10058040" cy="4023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51400" y="394704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1097280" y="3947040"/>
            <a:ext cx="100580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100580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1097280" y="3947040"/>
            <a:ext cx="100580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1097280" y="394704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6251400" y="394704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498200" y="184572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7899120" y="184572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1097280" y="394704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 type="body"/>
          </p:nvPr>
        </p:nvSpPr>
        <p:spPr>
          <a:xfrm>
            <a:off x="4498200" y="394704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90" name="PlaceHolder 7"/>
          <p:cNvSpPr>
            <a:spLocks noGrp="1"/>
          </p:cNvSpPr>
          <p:nvPr>
            <p:ph type="body"/>
          </p:nvPr>
        </p:nvSpPr>
        <p:spPr>
          <a:xfrm>
            <a:off x="7899120" y="3947040"/>
            <a:ext cx="323856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100580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1097280" y="286560"/>
            <a:ext cx="10058040" cy="67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1097280" y="394704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402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251400" y="394704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09728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51400" y="1845720"/>
            <a:ext cx="49082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1097280" y="3947040"/>
            <a:ext cx="10058040" cy="191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000" b="0" strike="noStrike" spc="-1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 hidden="1"/>
          <p:cNvSpPr/>
          <p:nvPr/>
        </p:nvSpPr>
        <p:spPr>
          <a:xfrm>
            <a:off x="0" y="6400800"/>
            <a:ext cx="12191760" cy="4568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CustomShape 2" hidden="1"/>
          <p:cNvSpPr/>
          <p:nvPr/>
        </p:nvSpPr>
        <p:spPr>
          <a:xfrm>
            <a:off x="0" y="6334200"/>
            <a:ext cx="12191760" cy="65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Line 3"/>
          <p:cNvSpPr/>
          <p:nvPr/>
        </p:nvSpPr>
        <p:spPr>
          <a:xfrm>
            <a:off x="1193400" y="1737720"/>
            <a:ext cx="9966960" cy="360"/>
          </a:xfrm>
          <a:prstGeom prst="line">
            <a:avLst/>
          </a:prstGeom>
          <a:ln w="6480">
            <a:solidFill>
              <a:schemeClr val="tx1">
                <a:lumMod val="50000"/>
                <a:lumOff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3240" y="6400800"/>
            <a:ext cx="12188520" cy="4568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0" y="6334200"/>
            <a:ext cx="12188520" cy="6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1097280" y="758880"/>
            <a:ext cx="10058040" cy="35658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>
              <a:lnSpc>
                <a:spcPct val="85000"/>
              </a:lnSpc>
            </a:pPr>
            <a:r>
              <a:rPr lang="it-IT" sz="8000" b="0" strike="noStrike" spc="-49">
                <a:solidFill>
                  <a:srgbClr val="262626"/>
                </a:solidFill>
                <a:latin typeface="Calibri Light"/>
              </a:rPr>
              <a:t>Fare clic per modificare lo stile del titolo</a:t>
            </a:r>
            <a:endParaRPr lang="it-IT" sz="8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1097280" y="6459840"/>
            <a:ext cx="24717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8EE74DFA-D53F-4316-8098-F67F09BCBA91}" type="datetime">
              <a:rPr lang="it-IT" sz="900" b="0" strike="noStrike" spc="-1">
                <a:solidFill>
                  <a:srgbClr val="FFFFFF"/>
                </a:solidFill>
                <a:latin typeface="Calibri"/>
              </a:rPr>
              <a:t>26/11/2018</a:t>
            </a:fld>
            <a:endParaRPr lang="it-IT" sz="900" b="0" strike="noStrike" spc="-1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3686040" y="6459840"/>
            <a:ext cx="4822560" cy="364680"/>
          </a:xfrm>
          <a:prstGeom prst="rect">
            <a:avLst/>
          </a:prstGeom>
        </p:spPr>
        <p:txBody>
          <a:bodyPr anchor="ctr"/>
          <a:lstStyle/>
          <a:p>
            <a:endParaRPr lang="it-IT" sz="2400" b="0" strike="noStrike" spc="-1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9900360" y="6459840"/>
            <a:ext cx="1311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A28A2AB-01F9-4FA3-811D-9FD2CCE5715A}" type="slidenum">
              <a:rPr lang="it-IT" sz="1050" b="0" strike="noStrike" spc="-1">
                <a:solidFill>
                  <a:srgbClr val="FFFFFF"/>
                </a:solidFill>
                <a:latin typeface="Calibri"/>
              </a:rPr>
              <a:t>‹N›</a:t>
            </a:fld>
            <a:endParaRPr lang="it-IT" sz="1050" b="0" strike="noStrike" spc="-1">
              <a:latin typeface="Times New Roman"/>
            </a:endParaRPr>
          </a:p>
        </p:txBody>
      </p:sp>
      <p:sp>
        <p:nvSpPr>
          <p:cNvPr id="9" name="Line 10"/>
          <p:cNvSpPr/>
          <p:nvPr/>
        </p:nvSpPr>
        <p:spPr>
          <a:xfrm>
            <a:off x="1207440" y="4343400"/>
            <a:ext cx="9875520" cy="360"/>
          </a:xfrm>
          <a:prstGeom prst="line">
            <a:avLst/>
          </a:prstGeom>
          <a:ln w="6480">
            <a:solidFill>
              <a:schemeClr val="tx1">
                <a:lumMod val="50000"/>
                <a:lumOff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PlaceHolder 11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404040"/>
                </a:solidFill>
                <a:latin typeface="Calibri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400" b="0" strike="noStrike" spc="-1">
                <a:solidFill>
                  <a:srgbClr val="404040"/>
                </a:solidFill>
                <a:latin typeface="Calibri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400" b="0" strike="noStrike" spc="-1">
                <a:solidFill>
                  <a:srgbClr val="404040"/>
                </a:solidFill>
                <a:latin typeface="Calibri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400" b="0" strike="noStrike" spc="-1">
                <a:solidFill>
                  <a:srgbClr val="404040"/>
                </a:solidFill>
                <a:latin typeface="Calibri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404040"/>
                </a:solidFill>
                <a:latin typeface="Calibri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404040"/>
                </a:solidFill>
                <a:latin typeface="Calibri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404040"/>
                </a:solidFill>
                <a:latin typeface="Calibri"/>
              </a:rPr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0" y="6400800"/>
            <a:ext cx="12191760" cy="4568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2"/>
          <p:cNvSpPr/>
          <p:nvPr/>
        </p:nvSpPr>
        <p:spPr>
          <a:xfrm>
            <a:off x="0" y="6334200"/>
            <a:ext cx="12191760" cy="65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Line 3"/>
          <p:cNvSpPr/>
          <p:nvPr/>
        </p:nvSpPr>
        <p:spPr>
          <a:xfrm>
            <a:off x="1193400" y="1737720"/>
            <a:ext cx="9966960" cy="360"/>
          </a:xfrm>
          <a:prstGeom prst="line">
            <a:avLst/>
          </a:prstGeom>
          <a:ln w="6480">
            <a:solidFill>
              <a:schemeClr val="tx1">
                <a:lumMod val="50000"/>
                <a:lumOff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PlaceHolder 4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85000"/>
              </a:lnSpc>
            </a:pPr>
            <a:r>
              <a:rPr lang="it-IT" sz="4800" b="0" strike="noStrike" spc="-49">
                <a:solidFill>
                  <a:srgbClr val="404040"/>
                </a:solidFill>
                <a:latin typeface="Calibri Light"/>
              </a:rPr>
              <a:t>Fare clic per modificare lo stile del titolo</a:t>
            </a:r>
            <a:endParaRPr lang="it-IT" sz="4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1097280" y="1845720"/>
            <a:ext cx="10058040" cy="4023000"/>
          </a:xfrm>
          <a:prstGeom prst="rect">
            <a:avLst/>
          </a:prstGeom>
        </p:spPr>
        <p:txBody>
          <a:bodyPr lIns="0" rIns="0"/>
          <a:lstStyle/>
          <a:p>
            <a:pPr marL="91440" indent="-9108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2000" b="0" strike="noStrike" spc="-1">
                <a:solidFill>
                  <a:srgbClr val="404040"/>
                </a:solidFill>
                <a:latin typeface="Calibri"/>
              </a:rPr>
              <a:t>Fare clic per modificare stili del testo dello schema</a:t>
            </a:r>
          </a:p>
          <a:p>
            <a:pPr marL="384120" lvl="1" indent="-18252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E48312"/>
              </a:buClr>
              <a:buFont typeface="Calibri"/>
              <a:buChar char="◦"/>
            </a:pPr>
            <a:r>
              <a:rPr lang="it-IT" sz="1800" b="0" strike="noStrike" spc="-1">
                <a:solidFill>
                  <a:srgbClr val="404040"/>
                </a:solidFill>
                <a:latin typeface="Calibri"/>
              </a:rPr>
              <a:t>Secondo livello</a:t>
            </a:r>
          </a:p>
          <a:p>
            <a:pPr marL="567000" lvl="2" indent="-18252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E48312"/>
              </a:buClr>
              <a:buFont typeface="Calibri"/>
              <a:buChar char="◦"/>
            </a:pPr>
            <a:r>
              <a:rPr lang="it-IT" sz="1400" b="0" strike="noStrike" spc="-1">
                <a:solidFill>
                  <a:srgbClr val="404040"/>
                </a:solidFill>
                <a:latin typeface="Calibri"/>
              </a:rPr>
              <a:t>Terzo livello</a:t>
            </a:r>
          </a:p>
          <a:p>
            <a:pPr marL="749880" lvl="3" indent="-18252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E48312"/>
              </a:buClr>
              <a:buFont typeface="Calibri"/>
              <a:buChar char="◦"/>
            </a:pPr>
            <a:r>
              <a:rPr lang="it-IT" sz="1400" b="0" strike="noStrike" spc="-1">
                <a:solidFill>
                  <a:srgbClr val="404040"/>
                </a:solidFill>
                <a:latin typeface="Calibri"/>
              </a:rPr>
              <a:t>Quarto livello</a:t>
            </a:r>
          </a:p>
          <a:p>
            <a:pPr marL="932760" lvl="4" indent="-18252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E48312"/>
              </a:buClr>
              <a:buFont typeface="Calibri"/>
              <a:buChar char="◦"/>
            </a:pPr>
            <a:r>
              <a:rPr lang="it-IT" sz="1400" b="0" strike="noStrike" spc="-1">
                <a:solidFill>
                  <a:srgbClr val="404040"/>
                </a:solidFill>
                <a:latin typeface="Calibri"/>
              </a:rPr>
              <a:t>Quinto livello</a:t>
            </a:r>
          </a:p>
        </p:txBody>
      </p:sp>
      <p:sp>
        <p:nvSpPr>
          <p:cNvPr id="52" name="PlaceHolder 6"/>
          <p:cNvSpPr>
            <a:spLocks noGrp="1"/>
          </p:cNvSpPr>
          <p:nvPr>
            <p:ph type="dt"/>
          </p:nvPr>
        </p:nvSpPr>
        <p:spPr>
          <a:xfrm>
            <a:off x="1097280" y="6459840"/>
            <a:ext cx="24717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46EF06D6-F09B-4FF5-B348-A8DB16E92154}" type="datetime">
              <a:rPr lang="it-IT" sz="900" b="0" strike="noStrike" spc="-1">
                <a:solidFill>
                  <a:srgbClr val="FFFFFF"/>
                </a:solidFill>
                <a:latin typeface="Calibri"/>
              </a:rPr>
              <a:t>26/11/2018</a:t>
            </a:fld>
            <a:endParaRPr lang="it-IT" sz="900" b="0" strike="noStrike" spc="-1">
              <a:latin typeface="Times New Roman"/>
            </a:endParaRPr>
          </a:p>
        </p:txBody>
      </p:sp>
      <p:sp>
        <p:nvSpPr>
          <p:cNvPr id="53" name="PlaceHolder 7"/>
          <p:cNvSpPr>
            <a:spLocks noGrp="1"/>
          </p:cNvSpPr>
          <p:nvPr>
            <p:ph type="ftr"/>
          </p:nvPr>
        </p:nvSpPr>
        <p:spPr>
          <a:xfrm>
            <a:off x="3686040" y="6459840"/>
            <a:ext cx="4822560" cy="364680"/>
          </a:xfrm>
          <a:prstGeom prst="rect">
            <a:avLst/>
          </a:prstGeom>
        </p:spPr>
        <p:txBody>
          <a:bodyPr anchor="ctr"/>
          <a:lstStyle/>
          <a:p>
            <a:endParaRPr lang="it-IT" sz="2400" b="0" strike="noStrike" spc="-1">
              <a:latin typeface="Times New Roman"/>
            </a:endParaRPr>
          </a:p>
        </p:txBody>
      </p:sp>
      <p:sp>
        <p:nvSpPr>
          <p:cNvPr id="54" name="PlaceHolder 8"/>
          <p:cNvSpPr>
            <a:spLocks noGrp="1"/>
          </p:cNvSpPr>
          <p:nvPr>
            <p:ph type="sldNum"/>
          </p:nvPr>
        </p:nvSpPr>
        <p:spPr>
          <a:xfrm>
            <a:off x="9900360" y="6459840"/>
            <a:ext cx="1311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94F4460C-F0B9-442C-B36A-C53CB2BA995A}" type="slidenum">
              <a:rPr lang="it-IT" sz="1050" b="0" strike="noStrike" spc="-1">
                <a:solidFill>
                  <a:srgbClr val="FFFFFF"/>
                </a:solidFill>
                <a:latin typeface="Calibri"/>
              </a:rPr>
              <a:t>‹N›</a:t>
            </a:fld>
            <a:endParaRPr lang="it-IT" sz="105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2998114" y="356932"/>
            <a:ext cx="8403840" cy="24577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it-IT" sz="8800" b="0" strike="noStrike" spc="-49" dirty="0">
                <a:solidFill>
                  <a:srgbClr val="262626"/>
                </a:solidFill>
                <a:latin typeface="Calibri Light"/>
              </a:rPr>
              <a:t>Master in Big Data in Business</a:t>
            </a:r>
            <a:endParaRPr lang="it-IT" sz="8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1143703" y="4603766"/>
            <a:ext cx="10058040" cy="11426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lang="it-IT" sz="2800" b="1" strike="noStrike" cap="all" spc="199" dirty="0" smtClean="0">
                <a:solidFill>
                  <a:srgbClr val="637052"/>
                </a:solidFill>
                <a:latin typeface="Calibri Light"/>
              </a:rPr>
              <a:t>NOVISAD</a:t>
            </a:r>
            <a:endParaRPr lang="it-IT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lang="it-IT" sz="2400" b="1" strike="noStrike" cap="all" spc="199" dirty="0" smtClean="0">
                <a:solidFill>
                  <a:srgbClr val="637052"/>
                </a:solidFill>
                <a:latin typeface="Calibri Light"/>
              </a:rPr>
              <a:t>2018, NOVEMBER 26</a:t>
            </a:r>
            <a:endParaRPr lang="it-IT" sz="2400" b="0" strike="noStrike" spc="-1" dirty="0">
              <a:latin typeface="Arial"/>
            </a:endParaRPr>
          </a:p>
        </p:txBody>
      </p:sp>
      <p:pic>
        <p:nvPicPr>
          <p:cNvPr id="93" name="Immagine 3"/>
          <p:cNvPicPr/>
          <p:nvPr/>
        </p:nvPicPr>
        <p:blipFill>
          <a:blip r:embed="rId2"/>
          <a:stretch/>
        </p:blipFill>
        <p:spPr>
          <a:xfrm>
            <a:off x="746315" y="0"/>
            <a:ext cx="2581200" cy="228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85000"/>
              </a:lnSpc>
            </a:pPr>
            <a:r>
              <a:rPr lang="it-IT" sz="4800" b="1" strike="noStrike" spc="-49">
                <a:solidFill>
                  <a:srgbClr val="404040"/>
                </a:solidFill>
                <a:latin typeface="Calibri Light"/>
              </a:rPr>
              <a:t>Who</a:t>
            </a:r>
            <a:r>
              <a:rPr lang="it-IT" sz="4800" b="0" strike="noStrike" spc="-49">
                <a:solidFill>
                  <a:srgbClr val="404040"/>
                </a:solidFill>
                <a:latin typeface="Calibri Light"/>
              </a:rPr>
              <a:t> are we?</a:t>
            </a:r>
            <a:endParaRPr lang="it-IT" sz="4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1097280" y="1845720"/>
            <a:ext cx="10058040" cy="4023000"/>
          </a:xfrm>
          <a:prstGeom prst="rect">
            <a:avLst/>
          </a:prstGeom>
          <a:noFill/>
          <a:ln>
            <a:noFill/>
          </a:ln>
        </p:spPr>
        <p:txBody>
          <a:bodyPr lIns="0" rIns="0"/>
          <a:lstStyle/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The Master in “Big Data in Business”,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is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offered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by:</a:t>
            </a: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Wingdings" charset="2"/>
              <a:buChar char=""/>
            </a:pP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Department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of Economics and </a:t>
            </a:r>
            <a:r>
              <a:rPr lang="it-IT" sz="2000" b="0" strike="noStrike" spc="-1" dirty="0" smtClean="0">
                <a:solidFill>
                  <a:srgbClr val="404040"/>
                </a:solidFill>
                <a:latin typeface="Calibri"/>
              </a:rPr>
              <a:t>Finance</a:t>
            </a:r>
            <a:r>
              <a:rPr lang="it-IT" sz="2000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spc="-1" dirty="0" smtClean="0">
                <a:solidFill>
                  <a:srgbClr val="404040"/>
                </a:solidFill>
                <a:latin typeface="Calibri"/>
                <a:sym typeface="Wingdings" panose="05000000000000000000" pitchFamily="2" charset="2"/>
              </a:rPr>
              <a:t> </a:t>
            </a:r>
            <a:r>
              <a:rPr lang="it-IT" sz="2000" b="1" spc="-1" dirty="0" err="1" smtClean="0">
                <a:solidFill>
                  <a:srgbClr val="404040"/>
                </a:solidFill>
                <a:latin typeface="Calibri"/>
              </a:rPr>
              <a:t>Statistics</a:t>
            </a:r>
            <a:r>
              <a:rPr lang="it-IT" sz="2000" b="1" spc="-1" dirty="0" smtClean="0">
                <a:solidFill>
                  <a:srgbClr val="404040"/>
                </a:solidFill>
                <a:latin typeface="Calibri"/>
              </a:rPr>
              <a:t> + </a:t>
            </a:r>
            <a:r>
              <a:rPr lang="it-IT" sz="2000" b="1" spc="-1" dirty="0">
                <a:solidFill>
                  <a:srgbClr val="404040"/>
                </a:solidFill>
                <a:latin typeface="Calibri"/>
              </a:rPr>
              <a:t>Strategic Management and </a:t>
            </a:r>
            <a:r>
              <a:rPr lang="it-IT" sz="2000" b="1" spc="-1" dirty="0" err="1">
                <a:solidFill>
                  <a:srgbClr val="404040"/>
                </a:solidFill>
                <a:latin typeface="Calibri"/>
              </a:rPr>
              <a:t>Storytelling</a:t>
            </a:r>
            <a:endParaRPr lang="it-IT" sz="2000" b="1" strike="noStrike" spc="-1" dirty="0">
              <a:solidFill>
                <a:srgbClr val="404040"/>
              </a:solidFill>
              <a:latin typeface="Calibri"/>
            </a:endParaRP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Wingdings" charset="2"/>
              <a:buChar char=""/>
            </a:pP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Department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of Electronic </a:t>
            </a:r>
            <a:r>
              <a:rPr lang="it-IT" sz="2000" b="0" strike="noStrike" spc="-1" dirty="0" err="1" smtClean="0">
                <a:solidFill>
                  <a:srgbClr val="404040"/>
                </a:solidFill>
                <a:latin typeface="Calibri"/>
              </a:rPr>
              <a:t>Engineering</a:t>
            </a:r>
            <a:r>
              <a:rPr lang="it-IT" sz="2000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spc="-1" dirty="0" smtClean="0">
                <a:solidFill>
                  <a:srgbClr val="404040"/>
                </a:solidFill>
                <a:latin typeface="Calibri"/>
                <a:sym typeface="Wingdings" panose="05000000000000000000" pitchFamily="2" charset="2"/>
              </a:rPr>
              <a:t> </a:t>
            </a:r>
            <a:r>
              <a:rPr lang="it-IT" sz="2000" b="1" spc="-1" dirty="0">
                <a:solidFill>
                  <a:srgbClr val="404040"/>
                </a:solidFill>
                <a:latin typeface="Calibri"/>
              </a:rPr>
              <a:t>Software </a:t>
            </a:r>
            <a:r>
              <a:rPr lang="it-IT" sz="2000" b="1" spc="-1" dirty="0" err="1">
                <a:solidFill>
                  <a:srgbClr val="404040"/>
                </a:solidFill>
                <a:latin typeface="Calibri"/>
              </a:rPr>
              <a:t>Engineering</a:t>
            </a:r>
            <a:endParaRPr lang="it-IT" sz="2000" b="1" strike="noStrike" spc="-1" dirty="0">
              <a:solidFill>
                <a:srgbClr val="404040"/>
              </a:solidFill>
              <a:latin typeface="Calibri"/>
            </a:endParaRP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Wingdings" charset="2"/>
              <a:buChar char=""/>
            </a:pP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Department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of Enterprise </a:t>
            </a:r>
            <a:r>
              <a:rPr lang="it-IT" sz="2000" b="0" strike="noStrike" spc="-1" dirty="0" err="1" smtClean="0">
                <a:solidFill>
                  <a:srgbClr val="404040"/>
                </a:solidFill>
                <a:latin typeface="Calibri"/>
              </a:rPr>
              <a:t>Engineering</a:t>
            </a:r>
            <a:r>
              <a:rPr lang="it-IT" sz="2000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spc="-1" dirty="0" smtClean="0">
                <a:solidFill>
                  <a:srgbClr val="404040"/>
                </a:solidFill>
                <a:latin typeface="Calibri"/>
                <a:sym typeface="Wingdings" panose="05000000000000000000" pitchFamily="2" charset="2"/>
              </a:rPr>
              <a:t> </a:t>
            </a:r>
            <a:r>
              <a:rPr lang="it-IT" sz="2000" b="1" spc="-1" dirty="0">
                <a:solidFill>
                  <a:srgbClr val="404040"/>
                </a:solidFill>
                <a:latin typeface="Calibri"/>
              </a:rPr>
              <a:t>Telecommunication </a:t>
            </a:r>
            <a:r>
              <a:rPr lang="it-IT" sz="2000" b="1" spc="-1" dirty="0" err="1">
                <a:solidFill>
                  <a:srgbClr val="404040"/>
                </a:solidFill>
                <a:latin typeface="Calibri"/>
              </a:rPr>
              <a:t>Engineering</a:t>
            </a:r>
            <a:endParaRPr lang="it-IT" sz="2000" b="1" strike="noStrike" spc="-1" dirty="0">
              <a:solidFill>
                <a:srgbClr val="404040"/>
              </a:solidFill>
              <a:latin typeface="Calibri"/>
            </a:endParaRP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Wingdings" charset="2"/>
              <a:buChar char=""/>
            </a:pP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Department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of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Physics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b="0" strike="noStrike" spc="-1" dirty="0" smtClean="0">
                <a:solidFill>
                  <a:srgbClr val="404040"/>
                </a:solidFill>
                <a:latin typeface="Calibri"/>
                <a:sym typeface="Wingdings" panose="05000000000000000000" pitchFamily="2" charset="2"/>
              </a:rPr>
              <a:t> </a:t>
            </a:r>
            <a:r>
              <a:rPr lang="it-IT" sz="2000" b="1" strike="noStrike" spc="-1" dirty="0" smtClean="0">
                <a:solidFill>
                  <a:srgbClr val="404040"/>
                </a:solidFill>
                <a:latin typeface="Calibri"/>
                <a:sym typeface="Wingdings" panose="05000000000000000000" pitchFamily="2" charset="2"/>
              </a:rPr>
              <a:t>Advanced </a:t>
            </a:r>
            <a:r>
              <a:rPr lang="it-IT" sz="2000" b="1" strike="noStrike" spc="-1" dirty="0" err="1" smtClean="0">
                <a:solidFill>
                  <a:srgbClr val="404040"/>
                </a:solidFill>
                <a:latin typeface="Calibri"/>
                <a:sym typeface="Wingdings" panose="05000000000000000000" pitchFamily="2" charset="2"/>
              </a:rPr>
              <a:t>math</a:t>
            </a:r>
            <a:r>
              <a:rPr lang="it-IT" sz="2000" b="1" strike="noStrike" spc="-1" dirty="0" smtClean="0">
                <a:solidFill>
                  <a:srgbClr val="404040"/>
                </a:solidFill>
                <a:latin typeface="Calibri"/>
                <a:sym typeface="Wingdings" panose="05000000000000000000" pitchFamily="2" charset="2"/>
              </a:rPr>
              <a:t> </a:t>
            </a:r>
            <a:endParaRPr lang="it-IT" sz="2000" b="1" strike="noStrike" spc="-1" dirty="0" smtClean="0">
              <a:solidFill>
                <a:srgbClr val="404040"/>
              </a:solidFill>
              <a:latin typeface="Calibri"/>
            </a:endParaRPr>
          </a:p>
          <a:p>
            <a:pPr marL="36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</a:pPr>
            <a:r>
              <a:rPr lang="it-IT" sz="2000" b="0" strike="noStrike" spc="-1" dirty="0" smtClean="0">
                <a:solidFill>
                  <a:srgbClr val="404040"/>
                </a:solidFill>
                <a:latin typeface="Calibri"/>
              </a:rPr>
              <a:t>of 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the University of Rome “Tor Vergata</a:t>
            </a:r>
            <a:r>
              <a:rPr lang="it-IT" sz="2000" b="0" strike="noStrike" spc="-1" dirty="0" smtClean="0">
                <a:solidFill>
                  <a:srgbClr val="404040"/>
                </a:solidFill>
                <a:latin typeface="Calibri"/>
              </a:rPr>
              <a:t>”</a:t>
            </a:r>
          </a:p>
          <a:p>
            <a:pPr marL="36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</a:pPr>
            <a:endParaRPr lang="it-IT" sz="2000" b="0" strike="noStrike" spc="-1" dirty="0">
              <a:solidFill>
                <a:srgbClr val="404040"/>
              </a:solidFill>
              <a:latin typeface="Calibri"/>
            </a:endParaRPr>
          </a:p>
          <a:p>
            <a:pPr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</a:pPr>
            <a:r>
              <a:rPr lang="it-IT" sz="2000" b="0" strike="noStrike" spc="-1" dirty="0" err="1" smtClean="0">
                <a:solidFill>
                  <a:srgbClr val="404040"/>
                </a:solidFill>
                <a:latin typeface="Calibri"/>
              </a:rPr>
              <a:t>It</a:t>
            </a:r>
            <a:r>
              <a:rPr lang="it-IT" sz="2000" b="0" strike="noStrike" spc="-1" dirty="0" smtClean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is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a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one-year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graduate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program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(</a:t>
            </a:r>
            <a:r>
              <a:rPr lang="it-IT" sz="2000" b="0" i="1" u="sng" strike="noStrike" spc="-1" dirty="0">
                <a:solidFill>
                  <a:srgbClr val="404040"/>
                </a:solidFill>
                <a:uFillTx/>
                <a:latin typeface="Calibri"/>
              </a:rPr>
              <a:t>Master di secondo livello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)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designed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to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provide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the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participants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with the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necessary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scientific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,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managerial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, and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technical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background to work,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at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the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highest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professional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level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, in the area of Big </a:t>
            </a:r>
            <a:r>
              <a:rPr lang="it-IT" sz="2000" b="0" strike="noStrike" spc="-1" dirty="0" smtClean="0">
                <a:solidFill>
                  <a:srgbClr val="404040"/>
                </a:solidFill>
                <a:latin typeface="Calibri"/>
              </a:rPr>
              <a:t>Data</a:t>
            </a:r>
            <a:endParaRPr lang="it-IT" sz="2000" b="0" strike="noStrike" spc="-1" dirty="0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85000"/>
              </a:lnSpc>
            </a:pPr>
            <a:r>
              <a:rPr lang="it-IT" sz="4800" b="1" strike="noStrike" spc="-49">
                <a:solidFill>
                  <a:srgbClr val="404040"/>
                </a:solidFill>
                <a:latin typeface="Calibri Light"/>
              </a:rPr>
              <a:t>Who</a:t>
            </a:r>
            <a:r>
              <a:rPr lang="it-IT" sz="4800" b="0" strike="noStrike" spc="-49">
                <a:solidFill>
                  <a:srgbClr val="404040"/>
                </a:solidFill>
                <a:latin typeface="Calibri Light"/>
              </a:rPr>
              <a:t> we are - Faculty</a:t>
            </a:r>
            <a:endParaRPr lang="it-IT" sz="4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097280" y="1845719"/>
            <a:ext cx="10058040" cy="4250281"/>
          </a:xfrm>
          <a:prstGeom prst="rect">
            <a:avLst/>
          </a:prstGeom>
          <a:noFill/>
          <a:ln>
            <a:noFill/>
          </a:ln>
        </p:spPr>
        <p:txBody>
          <a:bodyPr lIns="0" rIns="0" numCol="1"/>
          <a:lstStyle/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Highly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qualified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and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experienced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b="0" strike="noStrike" spc="-1" dirty="0" err="1">
                <a:solidFill>
                  <a:srgbClr val="404040"/>
                </a:solidFill>
                <a:latin typeface="Calibri"/>
              </a:rPr>
              <a:t>professors</a:t>
            </a:r>
            <a:r>
              <a:rPr lang="it-IT" sz="20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2000" b="0" strike="noStrike" spc="-1" dirty="0" smtClean="0">
                <a:solidFill>
                  <a:srgbClr val="404040"/>
                </a:solidFill>
                <a:latin typeface="Calibri"/>
              </a:rPr>
              <a:t>in the </a:t>
            </a:r>
            <a:r>
              <a:rPr lang="it-IT" sz="2000" b="0" strike="noStrike" spc="-1" dirty="0" err="1" smtClean="0">
                <a:solidFill>
                  <a:srgbClr val="404040"/>
                </a:solidFill>
                <a:latin typeface="Calibri"/>
              </a:rPr>
              <a:t>fields</a:t>
            </a:r>
            <a:r>
              <a:rPr lang="it-IT" sz="2000" b="0" strike="noStrike" spc="-1" dirty="0" smtClean="0">
                <a:solidFill>
                  <a:srgbClr val="404040"/>
                </a:solidFill>
                <a:latin typeface="Calibri"/>
              </a:rPr>
              <a:t> of </a:t>
            </a:r>
            <a:r>
              <a:rPr lang="it-IT" sz="2000" b="0" strike="noStrike" spc="-1" dirty="0" err="1" smtClean="0">
                <a:solidFill>
                  <a:srgbClr val="404040"/>
                </a:solidFill>
                <a:latin typeface="Calibri"/>
              </a:rPr>
              <a:t>Statistics</a:t>
            </a:r>
            <a:r>
              <a:rPr lang="it-IT" sz="2000" b="0" strike="noStrike" spc="-1" dirty="0" smtClean="0">
                <a:solidFill>
                  <a:srgbClr val="404040"/>
                </a:solidFill>
                <a:latin typeface="Calibri"/>
              </a:rPr>
              <a:t>, </a:t>
            </a:r>
            <a:r>
              <a:rPr lang="it-IT" sz="2000" b="0" strike="noStrike" spc="-1" dirty="0" err="1" smtClean="0">
                <a:solidFill>
                  <a:srgbClr val="404040"/>
                </a:solidFill>
                <a:latin typeface="Calibri"/>
              </a:rPr>
              <a:t>Informatics</a:t>
            </a:r>
            <a:r>
              <a:rPr lang="it-IT" sz="2000" b="0" strike="noStrike" spc="-1" dirty="0" smtClean="0">
                <a:solidFill>
                  <a:srgbClr val="404040"/>
                </a:solidFill>
                <a:latin typeface="Calibri"/>
              </a:rPr>
              <a:t> and Technology, Management &amp; Technology </a:t>
            </a:r>
            <a:r>
              <a:rPr lang="it-IT" sz="2000" b="0" strike="noStrike" spc="-1" dirty="0" err="1" smtClean="0">
                <a:solidFill>
                  <a:srgbClr val="404040"/>
                </a:solidFill>
                <a:latin typeface="Calibri"/>
              </a:rPr>
              <a:t>Engineering</a:t>
            </a:r>
            <a:r>
              <a:rPr lang="it-IT" sz="2000" b="0" strike="noStrike" spc="-1" dirty="0" smtClean="0">
                <a:solidFill>
                  <a:srgbClr val="404040"/>
                </a:solidFill>
                <a:latin typeface="Calibri"/>
              </a:rPr>
              <a:t>. </a:t>
            </a: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endParaRPr lang="it-IT" sz="2000" b="0" strike="noStrike" spc="-1" dirty="0" smtClean="0">
              <a:solidFill>
                <a:srgbClr val="404040"/>
              </a:solidFill>
              <a:latin typeface="Calibri"/>
            </a:endParaRP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1200" spc="-1" dirty="0" smtClean="0">
                <a:solidFill>
                  <a:srgbClr val="404040"/>
                </a:solidFill>
                <a:latin typeface="Calibri"/>
              </a:rPr>
              <a:t>Prof. Gianluca Cubadda (</a:t>
            </a:r>
            <a:r>
              <a:rPr lang="it-IT" sz="1200" spc="-1" dirty="0" err="1" smtClean="0">
                <a:solidFill>
                  <a:srgbClr val="404040"/>
                </a:solidFill>
                <a:latin typeface="Calibri"/>
              </a:rPr>
              <a:t>Master’s</a:t>
            </a:r>
            <a:r>
              <a:rPr lang="it-IT" sz="1200" spc="-1" dirty="0" smtClean="0">
                <a:solidFill>
                  <a:srgbClr val="404040"/>
                </a:solidFill>
                <a:latin typeface="Calibri"/>
              </a:rPr>
              <a:t> Coordinator)	</a:t>
            </a:r>
            <a:r>
              <a:rPr lang="it-IT" sz="1200" b="0" strike="noStrike" spc="-1" dirty="0" smtClean="0">
                <a:solidFill>
                  <a:srgbClr val="404040"/>
                </a:solidFill>
                <a:latin typeface="Calibri"/>
              </a:rPr>
              <a:t> Prof. Gianpaolo Abatecola</a:t>
            </a: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1200" spc="-1" dirty="0" smtClean="0">
                <a:solidFill>
                  <a:srgbClr val="404040"/>
                </a:solidFill>
                <a:latin typeface="Calibri"/>
              </a:rPr>
              <a:t>Prof. Vittorio De Pedys 			 Prof. Luca </a:t>
            </a:r>
            <a:r>
              <a:rPr lang="it-IT" sz="1200" spc="-1" dirty="0" err="1" smtClean="0">
                <a:solidFill>
                  <a:srgbClr val="404040"/>
                </a:solidFill>
                <a:latin typeface="Calibri"/>
              </a:rPr>
              <a:t>Gnan</a:t>
            </a:r>
            <a:endParaRPr lang="it-IT" sz="1200" spc="-1" dirty="0" smtClean="0">
              <a:solidFill>
                <a:srgbClr val="404040"/>
              </a:solidFill>
              <a:latin typeface="Calibri"/>
            </a:endParaRP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1200" b="0" strike="noStrike" spc="-1" dirty="0" smtClean="0">
                <a:solidFill>
                  <a:srgbClr val="404040"/>
                </a:solidFill>
                <a:latin typeface="Calibri"/>
              </a:rPr>
              <a:t>Prof. Giuseppe Bianchi			 Prof. Loredana Vigliano</a:t>
            </a: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1200" spc="-1" dirty="0" smtClean="0">
                <a:solidFill>
                  <a:srgbClr val="404040"/>
                </a:solidFill>
                <a:latin typeface="Calibri"/>
              </a:rPr>
              <a:t>Prof. Roberto </a:t>
            </a:r>
            <a:r>
              <a:rPr lang="it-IT" sz="1200" spc="-1" dirty="0" err="1" smtClean="0">
                <a:solidFill>
                  <a:srgbClr val="404040"/>
                </a:solidFill>
                <a:latin typeface="Calibri"/>
              </a:rPr>
              <a:t>Basili</a:t>
            </a:r>
            <a:r>
              <a:rPr lang="it-IT" sz="1200" spc="-1" dirty="0" smtClean="0">
                <a:solidFill>
                  <a:srgbClr val="404040"/>
                </a:solidFill>
                <a:latin typeface="Calibri"/>
              </a:rPr>
              <a:t>			 Prof. Gianluca Rossi</a:t>
            </a: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1200" b="0" strike="noStrike" spc="-1" dirty="0" smtClean="0">
                <a:solidFill>
                  <a:srgbClr val="404040"/>
                </a:solidFill>
                <a:latin typeface="Calibri"/>
              </a:rPr>
              <a:t>Prof. Fabio Massimo Zanzotto		 </a:t>
            </a:r>
            <a:r>
              <a:rPr lang="it-IT" sz="1200" spc="-1" dirty="0" smtClean="0">
                <a:solidFill>
                  <a:srgbClr val="404040"/>
                </a:solidFill>
                <a:latin typeface="Calibri"/>
              </a:rPr>
              <a:t>Prof. Roberto Rocci</a:t>
            </a:r>
            <a:endParaRPr lang="it-IT" sz="1200" b="0" strike="noStrike" spc="-1" dirty="0" smtClean="0">
              <a:solidFill>
                <a:srgbClr val="404040"/>
              </a:solidFill>
              <a:latin typeface="Calibri"/>
            </a:endParaRP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1200" spc="-1" dirty="0" smtClean="0">
                <a:solidFill>
                  <a:srgbClr val="404040"/>
                </a:solidFill>
                <a:latin typeface="Calibri"/>
              </a:rPr>
              <a:t>Prof. Stefano Domenico </a:t>
            </a:r>
            <a:r>
              <a:rPr lang="it-IT" sz="1200" spc="-1" dirty="0" err="1" smtClean="0">
                <a:solidFill>
                  <a:srgbClr val="404040"/>
                </a:solidFill>
                <a:latin typeface="Calibri"/>
              </a:rPr>
              <a:t>Salsano</a:t>
            </a:r>
            <a:r>
              <a:rPr lang="it-IT" sz="1200" spc="-1" dirty="0" smtClean="0">
                <a:solidFill>
                  <a:srgbClr val="404040"/>
                </a:solidFill>
                <a:latin typeface="Calibri"/>
              </a:rPr>
              <a:t> 		 </a:t>
            </a:r>
            <a:r>
              <a:rPr lang="it-IT" sz="1200" b="0" strike="noStrike" spc="-1" dirty="0" smtClean="0">
                <a:solidFill>
                  <a:srgbClr val="404040"/>
                </a:solidFill>
                <a:latin typeface="Calibri"/>
              </a:rPr>
              <a:t>Prof. Roberto Benzi</a:t>
            </a: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1200" b="0" strike="noStrike" spc="-1" dirty="0" smtClean="0">
                <a:solidFill>
                  <a:srgbClr val="404040"/>
                </a:solidFill>
                <a:latin typeface="Calibri"/>
              </a:rPr>
              <a:t>Prof. Antonio Parisi			 </a:t>
            </a:r>
            <a:r>
              <a:rPr lang="it-IT" sz="1200" spc="-1" dirty="0" smtClean="0">
                <a:solidFill>
                  <a:srgbClr val="404040"/>
                </a:solidFill>
                <a:latin typeface="Calibri"/>
              </a:rPr>
              <a:t>Prof. Giorgio </a:t>
            </a:r>
            <a:r>
              <a:rPr lang="it-IT" sz="1200" spc="-1" dirty="0" err="1" smtClean="0">
                <a:solidFill>
                  <a:srgbClr val="404040"/>
                </a:solidFill>
                <a:latin typeface="Calibri"/>
              </a:rPr>
              <a:t>Gambosi</a:t>
            </a:r>
            <a:endParaRPr lang="it-IT" sz="1200" b="0" strike="noStrike" spc="-1" dirty="0" smtClean="0">
              <a:solidFill>
                <a:srgbClr val="404040"/>
              </a:solidFill>
              <a:latin typeface="Calibri"/>
            </a:endParaRP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1200" spc="-1" dirty="0" smtClean="0">
                <a:solidFill>
                  <a:srgbClr val="404040"/>
                </a:solidFill>
                <a:latin typeface="Calibri"/>
              </a:rPr>
              <a:t>Prof. Tommaso Proietti			 </a:t>
            </a:r>
            <a:r>
              <a:rPr lang="it-IT" sz="1200" b="0" strike="noStrike" spc="-1" dirty="0" smtClean="0">
                <a:solidFill>
                  <a:srgbClr val="404040"/>
                </a:solidFill>
                <a:latin typeface="Calibri"/>
              </a:rPr>
              <a:t>Prof. Marco Bianchi</a:t>
            </a:r>
            <a:endParaRPr lang="it-IT" sz="2000" b="0" strike="noStrike" spc="-1" dirty="0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85000"/>
              </a:lnSpc>
            </a:pPr>
            <a:r>
              <a:rPr lang="it-IT" sz="4800" b="0" strike="noStrike" spc="-49">
                <a:solidFill>
                  <a:srgbClr val="404040"/>
                </a:solidFill>
                <a:latin typeface="Calibri Light"/>
              </a:rPr>
              <a:t>Course structure – </a:t>
            </a:r>
            <a:r>
              <a:rPr lang="it-IT" sz="4800" b="1" strike="noStrike" spc="-49">
                <a:solidFill>
                  <a:srgbClr val="404040"/>
                </a:solidFill>
                <a:latin typeface="Calibri Light"/>
              </a:rPr>
              <a:t>I semester</a:t>
            </a:r>
            <a:endParaRPr lang="it-IT" sz="48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03" name="Table 2"/>
          <p:cNvGraphicFramePr/>
          <p:nvPr/>
        </p:nvGraphicFramePr>
        <p:xfrm>
          <a:off x="1729800" y="1985400"/>
          <a:ext cx="8929440" cy="3010968"/>
        </p:xfrm>
        <a:graphic>
          <a:graphicData uri="http://schemas.openxmlformats.org/drawingml/2006/table">
            <a:tbl>
              <a:tblPr/>
              <a:tblGrid>
                <a:gridCol w="4039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3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6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5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9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Courses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Scientific Disciplinary Sector (SDS)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Theoretical classes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Practical classes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ECTS credits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Supervised learning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SECS-S/03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Unsupervised learning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SECS-S/01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Data management for big data analysis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INF/01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Security &amp; Privacy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ING-INF/03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85000"/>
              </a:lnSpc>
            </a:pPr>
            <a:r>
              <a:rPr lang="it-IT" sz="4800" b="0" strike="noStrike" spc="-49">
                <a:solidFill>
                  <a:srgbClr val="404040"/>
                </a:solidFill>
                <a:latin typeface="Calibri Light"/>
              </a:rPr>
              <a:t>Course structure – </a:t>
            </a:r>
            <a:r>
              <a:rPr lang="it-IT" sz="4800" b="1" strike="noStrike" spc="-49">
                <a:solidFill>
                  <a:srgbClr val="404040"/>
                </a:solidFill>
                <a:latin typeface="Calibri Light"/>
              </a:rPr>
              <a:t>II semester</a:t>
            </a:r>
            <a:endParaRPr lang="it-IT" sz="48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05" name="Table 2"/>
          <p:cNvGraphicFramePr/>
          <p:nvPr/>
        </p:nvGraphicFramePr>
        <p:xfrm>
          <a:off x="1367640" y="1968840"/>
          <a:ext cx="9671040" cy="3781044"/>
        </p:xfrm>
        <a:graphic>
          <a:graphicData uri="http://schemas.openxmlformats.org/drawingml/2006/table">
            <a:tbl>
              <a:tblPr/>
              <a:tblGrid>
                <a:gridCol w="391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3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4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7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9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Courses 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Scientific Disciplinary Sector (SDS)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Theoretical classes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Excercises and Seminars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ECTS</a:t>
                      </a:r>
                      <a:endParaRPr lang="it-IT" sz="16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credits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High Dimensional Time Series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SECS-S/03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Topics in machine learning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INF/01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Architectures and systems for big data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INF/01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Cloud &amp; mobile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ING-INF/03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Designing communication of results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SECS-P/10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3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Decision making processes &amp; models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SECS-P/10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9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Strategic management of results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SECS-P/10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85000"/>
              </a:lnSpc>
            </a:pPr>
            <a:r>
              <a:rPr lang="it-IT" sz="4800" b="0" strike="noStrike" spc="-49">
                <a:solidFill>
                  <a:srgbClr val="404040"/>
                </a:solidFill>
                <a:latin typeface="Calibri Light"/>
              </a:rPr>
              <a:t>Course structure – </a:t>
            </a:r>
            <a:r>
              <a:rPr lang="it-IT" sz="4800" b="1" strike="noStrike" spc="-49">
                <a:solidFill>
                  <a:srgbClr val="404040"/>
                </a:solidFill>
                <a:latin typeface="Calibri Light"/>
              </a:rPr>
              <a:t>Elective courses</a:t>
            </a:r>
            <a:endParaRPr lang="it-IT" sz="48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07" name="Table 2"/>
          <p:cNvGraphicFramePr/>
          <p:nvPr/>
        </p:nvGraphicFramePr>
        <p:xfrm>
          <a:off x="1290960" y="1993680"/>
          <a:ext cx="9671040" cy="4125456"/>
        </p:xfrm>
        <a:graphic>
          <a:graphicData uri="http://schemas.openxmlformats.org/drawingml/2006/table">
            <a:tbl>
              <a:tblPr/>
              <a:tblGrid>
                <a:gridCol w="416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1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9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9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Courses 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Scientific Disciplinar Sector (SDS)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Theoretical classes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Excercises and seminars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b="1" strike="noStrike" spc="-1">
                          <a:solidFill>
                            <a:srgbClr val="8E4221"/>
                          </a:solidFill>
                          <a:latin typeface="Calibri"/>
                        </a:rPr>
                        <a:t>ECTS credits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Blockchain technology and applications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ING-INF/03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Economic complexity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FIS 02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Fundamentals of corporate finance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SECS-P/10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Monitoring and processing for the Internet of People and Machines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ING-INF/03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Network virtualization and softwarization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ING-INF/03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Social media analysis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INF/01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Text mining and document analysis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INF/01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it-IT" sz="1800" b="0" strike="noStrike" spc="-1"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9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85000"/>
              </a:lnSpc>
            </a:pPr>
            <a:r>
              <a:rPr lang="it-IT" sz="4800" b="0" strike="noStrike" spc="-49">
                <a:solidFill>
                  <a:srgbClr val="404040"/>
                </a:solidFill>
                <a:latin typeface="Calibri Light"/>
              </a:rPr>
              <a:t>Scholarships</a:t>
            </a:r>
            <a:endParaRPr lang="it-IT" sz="4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1097280" y="1845720"/>
            <a:ext cx="10058040" cy="4023000"/>
          </a:xfrm>
          <a:prstGeom prst="rect">
            <a:avLst/>
          </a:prstGeom>
          <a:noFill/>
          <a:ln>
            <a:noFill/>
          </a:ln>
        </p:spPr>
        <p:txBody>
          <a:bodyPr lIns="0" rIns="0">
            <a:normAutofit/>
          </a:bodyPr>
          <a:lstStyle/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3600" b="0" strike="noStrike" spc="-1" dirty="0">
                <a:solidFill>
                  <a:srgbClr val="404040"/>
                </a:solidFill>
                <a:latin typeface="Calibri"/>
              </a:rPr>
              <a:t>The Master in Big Data in Business </a:t>
            </a:r>
            <a:r>
              <a:rPr lang="it-IT" sz="3600" b="0" strike="noStrike" spc="-1" dirty="0" err="1" smtClean="0">
                <a:solidFill>
                  <a:srgbClr val="404040"/>
                </a:solidFill>
                <a:latin typeface="Calibri"/>
              </a:rPr>
              <a:t>offers</a:t>
            </a:r>
            <a:r>
              <a:rPr lang="it-IT" sz="3600" b="0" strike="noStrike" spc="-1" dirty="0" smtClean="0">
                <a:solidFill>
                  <a:srgbClr val="404040"/>
                </a:solidFill>
                <a:latin typeface="Calibri"/>
              </a:rPr>
              <a:t> 15 </a:t>
            </a:r>
            <a:r>
              <a:rPr lang="it-IT" sz="3600" b="0" strike="noStrike" spc="-1" dirty="0" err="1" smtClean="0">
                <a:solidFill>
                  <a:srgbClr val="404040"/>
                </a:solidFill>
                <a:latin typeface="Calibri"/>
              </a:rPr>
              <a:t>merit-based</a:t>
            </a:r>
            <a:r>
              <a:rPr lang="it-IT" sz="3600" b="0" strike="noStrike" spc="-1" dirty="0" smtClean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3600" b="0" strike="noStrike" spc="-1" dirty="0" err="1">
                <a:solidFill>
                  <a:srgbClr val="404040"/>
                </a:solidFill>
                <a:latin typeface="Calibri"/>
              </a:rPr>
              <a:t>scholarships</a:t>
            </a:r>
            <a:r>
              <a:rPr lang="it-IT" sz="3600" b="0" strike="noStrike" spc="-1" dirty="0">
                <a:solidFill>
                  <a:srgbClr val="404040"/>
                </a:solidFill>
                <a:latin typeface="Calibri"/>
              </a:rPr>
              <a:t> to help </a:t>
            </a:r>
            <a:r>
              <a:rPr lang="it-IT" sz="3600" b="0" strike="noStrike" spc="-1" dirty="0" err="1">
                <a:solidFill>
                  <a:srgbClr val="404040"/>
                </a:solidFill>
                <a:latin typeface="Calibri"/>
              </a:rPr>
              <a:t>students</a:t>
            </a:r>
            <a:r>
              <a:rPr lang="it-IT" sz="3600" b="0" strike="noStrike" spc="-1" dirty="0">
                <a:solidFill>
                  <a:srgbClr val="404040"/>
                </a:solidFill>
                <a:latin typeface="Calibri"/>
              </a:rPr>
              <a:t> to </a:t>
            </a:r>
            <a:r>
              <a:rPr lang="it-IT" sz="3600" b="0" strike="noStrike" spc="-1" dirty="0" err="1">
                <a:solidFill>
                  <a:srgbClr val="404040"/>
                </a:solidFill>
                <a:latin typeface="Calibri"/>
              </a:rPr>
              <a:t>achieve</a:t>
            </a:r>
            <a:r>
              <a:rPr lang="it-IT" sz="36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3600" b="0" strike="noStrike" spc="-1" dirty="0" err="1">
                <a:solidFill>
                  <a:srgbClr val="404040"/>
                </a:solidFill>
                <a:latin typeface="Calibri"/>
              </a:rPr>
              <a:t>their</a:t>
            </a:r>
            <a:r>
              <a:rPr lang="it-IT" sz="3600" b="0" strike="noStrike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3600" b="0" strike="noStrike" spc="-1" dirty="0" err="1">
                <a:solidFill>
                  <a:srgbClr val="404040"/>
                </a:solidFill>
                <a:latin typeface="Calibri"/>
              </a:rPr>
              <a:t>academic</a:t>
            </a:r>
            <a:r>
              <a:rPr lang="it-IT" sz="3600" b="0" strike="noStrike" spc="-1" dirty="0">
                <a:solidFill>
                  <a:srgbClr val="404040"/>
                </a:solidFill>
                <a:latin typeface="Calibri"/>
              </a:rPr>
              <a:t> and </a:t>
            </a:r>
            <a:r>
              <a:rPr lang="it-IT" sz="3600" spc="-1" dirty="0" err="1">
                <a:solidFill>
                  <a:srgbClr val="404040"/>
                </a:solidFill>
                <a:latin typeface="Calibri"/>
              </a:rPr>
              <a:t>professional</a:t>
            </a:r>
            <a:r>
              <a:rPr lang="it-IT" sz="3600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it-IT" sz="3600" spc="-1" dirty="0" err="1" smtClean="0">
                <a:solidFill>
                  <a:srgbClr val="404040"/>
                </a:solidFill>
                <a:latin typeface="Calibri"/>
              </a:rPr>
              <a:t>goals</a:t>
            </a:r>
            <a:endParaRPr lang="it-IT" sz="3600" spc="-1" dirty="0" smtClean="0">
              <a:solidFill>
                <a:srgbClr val="404040"/>
              </a:solidFill>
              <a:latin typeface="Calibri"/>
            </a:endParaRP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endParaRPr lang="it-IT" sz="3600" spc="-1" dirty="0">
              <a:solidFill>
                <a:srgbClr val="404040"/>
              </a:solidFill>
              <a:latin typeface="Calibri"/>
            </a:endParaRPr>
          </a:p>
          <a:p>
            <a:pPr marL="91440" indent="-91080" algn="just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E48312"/>
              </a:buClr>
              <a:buFont typeface="Calibri"/>
              <a:buChar char=" "/>
            </a:pPr>
            <a:r>
              <a:rPr lang="it-IT" sz="3600" spc="-1" dirty="0" err="1" smtClean="0">
                <a:solidFill>
                  <a:srgbClr val="404040"/>
                </a:solidFill>
                <a:latin typeface="Calibri"/>
              </a:rPr>
              <a:t>Advant</a:t>
            </a:r>
            <a:r>
              <a:rPr lang="it-IT" sz="3600" spc="-1" dirty="0">
                <a:solidFill>
                  <a:srgbClr val="404040"/>
                </a:solidFill>
                <a:latin typeface="Calibri"/>
              </a:rPr>
              <a:t>, Enel, </a:t>
            </a:r>
            <a:r>
              <a:rPr lang="it-IT" sz="3600" spc="-1" dirty="0" err="1">
                <a:solidFill>
                  <a:srgbClr val="404040"/>
                </a:solidFill>
                <a:latin typeface="Calibri"/>
              </a:rPr>
              <a:t>Engineering</a:t>
            </a:r>
            <a:r>
              <a:rPr lang="it-IT" sz="3600" spc="-1" dirty="0">
                <a:solidFill>
                  <a:srgbClr val="404040"/>
                </a:solidFill>
                <a:latin typeface="Calibri"/>
              </a:rPr>
              <a:t>, </a:t>
            </a:r>
            <a:r>
              <a:rPr lang="it-IT" sz="3600" spc="-1" dirty="0" err="1">
                <a:solidFill>
                  <a:srgbClr val="404040"/>
                </a:solidFill>
                <a:latin typeface="Calibri"/>
              </a:rPr>
              <a:t>Iccrea</a:t>
            </a:r>
            <a:r>
              <a:rPr lang="it-IT" sz="3600" spc="-1" dirty="0">
                <a:solidFill>
                  <a:srgbClr val="404040"/>
                </a:solidFill>
                <a:latin typeface="Calibri"/>
              </a:rPr>
              <a:t>, </a:t>
            </a:r>
            <a:r>
              <a:rPr lang="it-IT" sz="3600" spc="-1" dirty="0" err="1">
                <a:solidFill>
                  <a:srgbClr val="404040"/>
                </a:solidFill>
                <a:latin typeface="Calibri"/>
              </a:rPr>
              <a:t>Procter</a:t>
            </a:r>
            <a:r>
              <a:rPr lang="it-IT" sz="3600" spc="-1" dirty="0">
                <a:solidFill>
                  <a:srgbClr val="404040"/>
                </a:solidFill>
                <a:latin typeface="Calibri"/>
              </a:rPr>
              <a:t> &amp; </a:t>
            </a:r>
            <a:r>
              <a:rPr lang="it-IT" sz="3600" spc="-1" dirty="0" err="1">
                <a:solidFill>
                  <a:srgbClr val="404040"/>
                </a:solidFill>
                <a:latin typeface="Calibri"/>
              </a:rPr>
              <a:t>Gamble</a:t>
            </a:r>
            <a:r>
              <a:rPr lang="it-IT" sz="3600" spc="-1" dirty="0">
                <a:solidFill>
                  <a:srgbClr val="404040"/>
                </a:solidFill>
                <a:latin typeface="Calibri"/>
              </a:rPr>
              <a:t>, and INPS</a:t>
            </a:r>
            <a:endParaRPr lang="it-IT" sz="3600" spc="-1" dirty="0">
              <a:solidFill>
                <a:srgbClr val="40404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105</TotalTime>
  <Words>385</Words>
  <Application>Microsoft Office PowerPoint</Application>
  <PresentationFormat>Widescreen</PresentationFormat>
  <Paragraphs>136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in Big Data in Business</dc:title>
  <dc:subject/>
  <dc:creator>elona</dc:creator>
  <dc:description/>
  <cp:lastModifiedBy>Luca Gnan</cp:lastModifiedBy>
  <cp:revision>22</cp:revision>
  <dcterms:created xsi:type="dcterms:W3CDTF">2018-10-02T11:41:15Z</dcterms:created>
  <dcterms:modified xsi:type="dcterms:W3CDTF">2018-11-26T08:26:29Z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11</vt:i4>
  </property>
</Properties>
</file>