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49820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789912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109728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49820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789912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49820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789912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109728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49820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789912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2" hidden="1"/>
          <p:cNvSpPr/>
          <p:nvPr/>
        </p:nvSpPr>
        <p:spPr>
          <a:xfrm>
            <a:off x="0" y="6334200"/>
            <a:ext cx="12191760" cy="65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85000"/>
              </a:lnSpc>
            </a:pPr>
            <a:r>
              <a:rPr lang="it-IT" sz="8000" b="0" strike="noStrike" spc="-49">
                <a:solidFill>
                  <a:srgbClr val="262626"/>
                </a:solidFill>
                <a:latin typeface="Calibri Light"/>
              </a:rPr>
              <a:t>Fare clic per modificare lo stile del titolo</a:t>
            </a:r>
            <a:endParaRPr lang="it-IT" sz="8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EE74DFA-D53F-4316-8098-F67F09BCBA91}" type="datetime">
              <a:rPr lang="it-IT" sz="900" b="0" strike="noStrike" spc="-1">
                <a:solidFill>
                  <a:srgbClr val="FFFFFF"/>
                </a:solidFill>
                <a:latin typeface="Calibri"/>
              </a:rPr>
              <a:t>26/11/2018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A28A2AB-01F9-4FA3-811D-9FD2CCE5715A}" type="slidenum">
              <a:rPr lang="it-IT" sz="1050" b="0" strike="noStrike" spc="-1">
                <a:solidFill>
                  <a:srgbClr val="FFFFFF"/>
                </a:solidFill>
                <a:latin typeface="Calibri"/>
              </a:rPr>
              <a:t>‹N›</a:t>
            </a:fld>
            <a:endParaRPr lang="it-IT" sz="1050" b="0" strike="noStrike" spc="-1">
              <a:latin typeface="Times New Roman"/>
            </a:endParaRPr>
          </a:p>
        </p:txBody>
      </p:sp>
      <p:sp>
        <p:nvSpPr>
          <p:cNvPr id="9" name="Line 10"/>
          <p:cNvSpPr/>
          <p:nvPr/>
        </p:nvSpPr>
        <p:spPr>
          <a:xfrm>
            <a:off x="1207440" y="4343400"/>
            <a:ext cx="987552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0" y="6334200"/>
            <a:ext cx="12191760" cy="65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PlaceHolder 4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Fare clic per modificare lo stile del titolo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/>
          <a:lstStyle/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</a:rPr>
              <a:t>Fare clic per modificare stili del testo dello schema</a:t>
            </a:r>
          </a:p>
          <a:p>
            <a:pPr marL="384120" lvl="1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E48312"/>
              </a:buClr>
              <a:buFont typeface="Calibri"/>
              <a:buChar char="◦"/>
            </a:pPr>
            <a:r>
              <a:rPr lang="it-IT" sz="1800" b="0" strike="noStrike" spc="-1">
                <a:solidFill>
                  <a:srgbClr val="404040"/>
                </a:solidFill>
                <a:latin typeface="Calibri"/>
              </a:rPr>
              <a:t>Secondo livello</a:t>
            </a:r>
          </a:p>
          <a:p>
            <a:pPr marL="567000" lvl="2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E48312"/>
              </a:buClr>
              <a:buFont typeface="Calibri"/>
              <a:buChar char="◦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Terzo livello</a:t>
            </a:r>
          </a:p>
          <a:p>
            <a:pPr marL="749880" lvl="3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E48312"/>
              </a:buClr>
              <a:buFont typeface="Calibri"/>
              <a:buChar char="◦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Quarto livello</a:t>
            </a:r>
          </a:p>
          <a:p>
            <a:pPr marL="932760" lvl="4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E48312"/>
              </a:buClr>
              <a:buFont typeface="Calibri"/>
              <a:buChar char="◦"/>
            </a:pPr>
            <a:r>
              <a:rPr lang="it-IT" sz="1400" b="0" strike="noStrike" spc="-1">
                <a:solidFill>
                  <a:srgbClr val="404040"/>
                </a:solidFill>
                <a:latin typeface="Calibri"/>
              </a:rPr>
              <a:t>Quinto livello</a:t>
            </a:r>
          </a:p>
        </p:txBody>
      </p:sp>
      <p:sp>
        <p:nvSpPr>
          <p:cNvPr id="52" name="PlaceHolder 6"/>
          <p:cNvSpPr>
            <a:spLocks noGrp="1"/>
          </p:cNvSpPr>
          <p:nvPr>
            <p:ph type="dt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46EF06D6-F09B-4FF5-B348-A8DB16E92154}" type="datetime">
              <a:rPr lang="it-IT" sz="900" b="0" strike="noStrike" spc="-1">
                <a:solidFill>
                  <a:srgbClr val="FFFFFF"/>
                </a:solidFill>
                <a:latin typeface="Calibri"/>
              </a:rPr>
              <a:t>26/11/2018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ftr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54" name="PlaceHolder 8"/>
          <p:cNvSpPr>
            <a:spLocks noGrp="1"/>
          </p:cNvSpPr>
          <p:nvPr>
            <p:ph type="sldNum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4F4460C-F0B9-442C-B36A-C53CB2BA995A}" type="slidenum">
              <a:rPr lang="it-IT" sz="1050" b="0" strike="noStrike" spc="-1">
                <a:solidFill>
                  <a:srgbClr val="FFFFFF"/>
                </a:solidFill>
                <a:latin typeface="Calibri"/>
              </a:rPr>
              <a:t>‹N›</a:t>
            </a:fld>
            <a:endParaRPr lang="it-IT" sz="105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2998114" y="356932"/>
            <a:ext cx="8403840" cy="24577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it-IT" sz="8800" b="0" strike="noStrike" spc="-49" dirty="0">
                <a:solidFill>
                  <a:srgbClr val="262626"/>
                </a:solidFill>
                <a:latin typeface="Calibri Light"/>
              </a:rPr>
              <a:t>Master in Big Data in Business</a:t>
            </a:r>
            <a:endParaRPr lang="it-IT" sz="8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1143703" y="4603766"/>
            <a:ext cx="10058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800" b="1" strike="noStrike" cap="all" spc="199" dirty="0" smtClean="0">
                <a:solidFill>
                  <a:srgbClr val="637052"/>
                </a:solidFill>
                <a:latin typeface="Calibri Light"/>
              </a:rPr>
              <a:t>NOVISAD</a:t>
            </a:r>
            <a:endParaRPr lang="it-IT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400" b="1" strike="noStrike" cap="all" spc="199" dirty="0" smtClean="0">
                <a:solidFill>
                  <a:srgbClr val="637052"/>
                </a:solidFill>
                <a:latin typeface="Calibri Light"/>
              </a:rPr>
              <a:t>2018, NOVEMBER 26</a:t>
            </a:r>
            <a:endParaRPr lang="it-IT" sz="2400" b="0" strike="noStrike" spc="-1" dirty="0">
              <a:latin typeface="Arial"/>
            </a:endParaRPr>
          </a:p>
        </p:txBody>
      </p:sp>
      <p:pic>
        <p:nvPicPr>
          <p:cNvPr id="93" name="Immagine 3"/>
          <p:cNvPicPr/>
          <p:nvPr/>
        </p:nvPicPr>
        <p:blipFill>
          <a:blip r:embed="rId2"/>
          <a:stretch/>
        </p:blipFill>
        <p:spPr>
          <a:xfrm>
            <a:off x="746315" y="0"/>
            <a:ext cx="2581200" cy="228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1" strike="noStrike" spc="-49">
                <a:solidFill>
                  <a:srgbClr val="404040"/>
                </a:solidFill>
                <a:latin typeface="Calibri Light"/>
              </a:rPr>
              <a:t>Who</a:t>
            </a: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 are we?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lstStyle/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The Master in “Big Data in Business”,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is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offered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by: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Wingdings" charset="2"/>
              <a:buChar char="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Department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of Economics and 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Finance</a:t>
            </a:r>
            <a:r>
              <a:rPr lang="it-IT" sz="2000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 </a:t>
            </a:r>
            <a:r>
              <a:rPr lang="it-IT" sz="2000" b="1" spc="-1" dirty="0" err="1" smtClean="0">
                <a:solidFill>
                  <a:srgbClr val="404040"/>
                </a:solidFill>
                <a:latin typeface="Calibri"/>
              </a:rPr>
              <a:t>Statistics</a:t>
            </a:r>
            <a:r>
              <a:rPr lang="it-IT" sz="2000" b="1" spc="-1" dirty="0" smtClean="0">
                <a:solidFill>
                  <a:srgbClr val="404040"/>
                </a:solidFill>
                <a:latin typeface="Calibri"/>
              </a:rPr>
              <a:t> + </a:t>
            </a:r>
            <a:r>
              <a:rPr lang="it-IT" sz="2000" b="1" spc="-1" dirty="0">
                <a:solidFill>
                  <a:srgbClr val="404040"/>
                </a:solidFill>
                <a:latin typeface="Calibri"/>
              </a:rPr>
              <a:t>Strategic Management and </a:t>
            </a:r>
            <a:r>
              <a:rPr lang="it-IT" sz="2000" b="1" spc="-1" dirty="0" err="1">
                <a:solidFill>
                  <a:srgbClr val="404040"/>
                </a:solidFill>
                <a:latin typeface="Calibri"/>
              </a:rPr>
              <a:t>Storytelling</a:t>
            </a:r>
            <a:endParaRPr lang="it-IT" sz="2000" b="1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Wingdings" charset="2"/>
              <a:buChar char="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Department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of Electronic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Engineering</a:t>
            </a:r>
            <a:r>
              <a:rPr lang="it-IT" sz="2000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 </a:t>
            </a:r>
            <a:r>
              <a:rPr lang="it-IT" sz="2000" b="1" spc="-1" dirty="0">
                <a:solidFill>
                  <a:srgbClr val="404040"/>
                </a:solidFill>
                <a:latin typeface="Calibri"/>
              </a:rPr>
              <a:t>Software </a:t>
            </a:r>
            <a:r>
              <a:rPr lang="it-IT" sz="2000" b="1" spc="-1" dirty="0" err="1">
                <a:solidFill>
                  <a:srgbClr val="404040"/>
                </a:solidFill>
                <a:latin typeface="Calibri"/>
              </a:rPr>
              <a:t>Engineering</a:t>
            </a:r>
            <a:endParaRPr lang="it-IT" sz="2000" b="1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Wingdings" charset="2"/>
              <a:buChar char="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Department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of Enterprise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Engineering</a:t>
            </a:r>
            <a:r>
              <a:rPr lang="it-IT" sz="2000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 </a:t>
            </a:r>
            <a:r>
              <a:rPr lang="it-IT" sz="2000" b="1" spc="-1" dirty="0">
                <a:solidFill>
                  <a:srgbClr val="404040"/>
                </a:solidFill>
                <a:latin typeface="Calibri"/>
              </a:rPr>
              <a:t>Telecommunication </a:t>
            </a:r>
            <a:r>
              <a:rPr lang="it-IT" sz="2000" b="1" spc="-1" dirty="0" err="1">
                <a:solidFill>
                  <a:srgbClr val="404040"/>
                </a:solidFill>
                <a:latin typeface="Calibri"/>
              </a:rPr>
              <a:t>Engineering</a:t>
            </a:r>
            <a:endParaRPr lang="it-IT" sz="2000" b="1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Wingdings" charset="2"/>
              <a:buChar char="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Department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of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Physics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 </a:t>
            </a:r>
            <a:r>
              <a:rPr lang="it-IT" sz="2000" b="1" strike="noStrike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Advanced </a:t>
            </a:r>
            <a:r>
              <a:rPr lang="it-IT" sz="2000" b="1" strike="noStrike" spc="-1" dirty="0" err="1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math</a:t>
            </a:r>
            <a:r>
              <a:rPr lang="it-IT" sz="2000" b="1" strike="noStrike" spc="-1" dirty="0" smtClean="0">
                <a:solidFill>
                  <a:srgbClr val="404040"/>
                </a:solidFill>
                <a:latin typeface="Calibri"/>
                <a:sym typeface="Wingdings" panose="05000000000000000000" pitchFamily="2" charset="2"/>
              </a:rPr>
              <a:t> </a:t>
            </a:r>
            <a:endParaRPr lang="it-IT" sz="2000" b="1" strike="noStrike" spc="-1" dirty="0" smtClean="0">
              <a:solidFill>
                <a:srgbClr val="404040"/>
              </a:solidFill>
              <a:latin typeface="Calibri"/>
            </a:endParaRPr>
          </a:p>
          <a:p>
            <a:pPr marL="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</a:pP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of 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the University of Rome “Tor Vergata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”</a:t>
            </a:r>
          </a:p>
          <a:p>
            <a:pPr marL="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</a:pPr>
            <a:endParaRPr lang="it-IT" sz="2000" b="0" strike="noStrike" spc="-1" dirty="0">
              <a:solidFill>
                <a:srgbClr val="40404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It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is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a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one-year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graduate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program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(</a:t>
            </a:r>
            <a:r>
              <a:rPr lang="it-IT" sz="2000" b="0" i="1" u="sng" strike="noStrike" spc="-1" dirty="0">
                <a:solidFill>
                  <a:srgbClr val="404040"/>
                </a:solidFill>
                <a:uFillTx/>
                <a:latin typeface="Calibri"/>
              </a:rPr>
              <a:t>Master di secondo livello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)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designed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to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provide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the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participants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with the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necessary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scientific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,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managerial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, and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technical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background to work,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at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the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highest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professional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level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, in the area of Big 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Data</a:t>
            </a:r>
            <a:endParaRPr lang="it-IT" sz="2000" b="0" strike="noStrike" spc="-1" dirty="0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1" strike="noStrike" spc="-49">
                <a:solidFill>
                  <a:srgbClr val="404040"/>
                </a:solidFill>
                <a:latin typeface="Calibri Light"/>
              </a:rPr>
              <a:t>Who</a:t>
            </a: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 we are - Faculty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097280" y="1845719"/>
            <a:ext cx="10058040" cy="4250281"/>
          </a:xfrm>
          <a:prstGeom prst="rect">
            <a:avLst/>
          </a:prstGeom>
          <a:noFill/>
          <a:ln>
            <a:noFill/>
          </a:ln>
        </p:spPr>
        <p:txBody>
          <a:bodyPr lIns="0" rIns="0" numCol="1"/>
          <a:lstStyle/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Highly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qualified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and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experienced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err="1">
                <a:solidFill>
                  <a:srgbClr val="404040"/>
                </a:solidFill>
                <a:latin typeface="Calibri"/>
              </a:rPr>
              <a:t>professors</a:t>
            </a:r>
            <a:r>
              <a:rPr lang="it-IT" sz="20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in the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fields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 of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Statistics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,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Informatics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 and Technology, Management &amp; Technology </a:t>
            </a:r>
            <a:r>
              <a:rPr lang="it-IT" sz="2000" b="0" strike="noStrike" spc="-1" dirty="0" err="1" smtClean="0">
                <a:solidFill>
                  <a:srgbClr val="404040"/>
                </a:solidFill>
                <a:latin typeface="Calibri"/>
              </a:rPr>
              <a:t>Engineering</a:t>
            </a:r>
            <a:r>
              <a:rPr lang="it-IT" sz="2000" b="0" strike="noStrike" spc="-1" dirty="0" smtClean="0">
                <a:solidFill>
                  <a:srgbClr val="404040"/>
                </a:solidFill>
                <a:latin typeface="Calibri"/>
              </a:rPr>
              <a:t>. 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endParaRPr lang="it-IT" sz="2000" b="0" strike="noStrike" spc="-1" dirty="0" smtClean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Gianluca Cubadda (</a:t>
            </a:r>
            <a:r>
              <a:rPr lang="it-IT" sz="1200" spc="-1" dirty="0" err="1" smtClean="0">
                <a:solidFill>
                  <a:srgbClr val="404040"/>
                </a:solidFill>
                <a:latin typeface="Calibri"/>
              </a:rPr>
              <a:t>Master’s</a:t>
            </a: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 Coordinator)	</a:t>
            </a: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 Prof. Gianpaolo Abatecola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Vittorio De Pedys 			 Prof. Luca </a:t>
            </a:r>
            <a:r>
              <a:rPr lang="it-IT" sz="1200" spc="-1" dirty="0" err="1" smtClean="0">
                <a:solidFill>
                  <a:srgbClr val="404040"/>
                </a:solidFill>
                <a:latin typeface="Calibri"/>
              </a:rPr>
              <a:t>Gnan</a:t>
            </a:r>
            <a:endParaRPr lang="it-IT" sz="1200" spc="-1" dirty="0" smtClean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Prof. Giuseppe Bianchi			 Prof. Loredana Vigliano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Roberto </a:t>
            </a:r>
            <a:r>
              <a:rPr lang="it-IT" sz="1200" spc="-1" dirty="0" err="1" smtClean="0">
                <a:solidFill>
                  <a:srgbClr val="404040"/>
                </a:solidFill>
                <a:latin typeface="Calibri"/>
              </a:rPr>
              <a:t>Basili</a:t>
            </a: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			 Prof. Gianluca Rossi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Prof. Fabio Massimo Zanzotto		 </a:t>
            </a: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Roberto Rocci</a:t>
            </a:r>
            <a:endParaRPr lang="it-IT" sz="1200" b="0" strike="noStrike" spc="-1" dirty="0" smtClean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Stefano Domenico </a:t>
            </a:r>
            <a:r>
              <a:rPr lang="it-IT" sz="1200" spc="-1" dirty="0" err="1" smtClean="0">
                <a:solidFill>
                  <a:srgbClr val="404040"/>
                </a:solidFill>
                <a:latin typeface="Calibri"/>
              </a:rPr>
              <a:t>Salsano</a:t>
            </a: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 		 </a:t>
            </a: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Prof. Roberto Benzi</a:t>
            </a: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Prof. Antonio Parisi			 </a:t>
            </a: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Giorgio </a:t>
            </a:r>
            <a:r>
              <a:rPr lang="it-IT" sz="1200" spc="-1" dirty="0" err="1" smtClean="0">
                <a:solidFill>
                  <a:srgbClr val="404040"/>
                </a:solidFill>
                <a:latin typeface="Calibri"/>
              </a:rPr>
              <a:t>Gambosi</a:t>
            </a:r>
            <a:endParaRPr lang="it-IT" sz="1200" b="0" strike="noStrike" spc="-1" dirty="0" smtClean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1200" spc="-1" dirty="0" smtClean="0">
                <a:solidFill>
                  <a:srgbClr val="404040"/>
                </a:solidFill>
                <a:latin typeface="Calibri"/>
              </a:rPr>
              <a:t>Prof. Tommaso Proietti			 </a:t>
            </a:r>
            <a:r>
              <a:rPr lang="it-IT" sz="1200" b="0" strike="noStrike" spc="-1" dirty="0" smtClean="0">
                <a:solidFill>
                  <a:srgbClr val="404040"/>
                </a:solidFill>
                <a:latin typeface="Calibri"/>
              </a:rPr>
              <a:t>Prof. Marco Bianchi</a:t>
            </a:r>
            <a:endParaRPr lang="it-IT" sz="2000" b="0" strike="noStrike" spc="-1" dirty="0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Course structure – </a:t>
            </a:r>
            <a:r>
              <a:rPr lang="it-IT" sz="4800" b="1" strike="noStrike" spc="-49">
                <a:solidFill>
                  <a:srgbClr val="404040"/>
                </a:solidFill>
                <a:latin typeface="Calibri Light"/>
              </a:rPr>
              <a:t>I semester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3" name="Table 2"/>
          <p:cNvGraphicFramePr/>
          <p:nvPr/>
        </p:nvGraphicFramePr>
        <p:xfrm>
          <a:off x="1729800" y="1985400"/>
          <a:ext cx="8929440" cy="3010968"/>
        </p:xfrm>
        <a:graphic>
          <a:graphicData uri="http://schemas.openxmlformats.org/drawingml/2006/table">
            <a:tbl>
              <a:tblPr/>
              <a:tblGrid>
                <a:gridCol w="403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Courses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Scientific Disciplinary Sector (SDS)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Theoretical classes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Practical classes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ECTS credits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Supervised learning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SECS-S/03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Unsupervised learning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SECS-S/01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Data management for big data analysis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Security &amp; Privacy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ING-INF/03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Course structure – </a:t>
            </a:r>
            <a:r>
              <a:rPr lang="it-IT" sz="4800" b="1" strike="noStrike" spc="-49">
                <a:solidFill>
                  <a:srgbClr val="404040"/>
                </a:solidFill>
                <a:latin typeface="Calibri Light"/>
              </a:rPr>
              <a:t>II semester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5" name="Table 2"/>
          <p:cNvGraphicFramePr/>
          <p:nvPr/>
        </p:nvGraphicFramePr>
        <p:xfrm>
          <a:off x="1367640" y="1968840"/>
          <a:ext cx="9671040" cy="3781044"/>
        </p:xfrm>
        <a:graphic>
          <a:graphicData uri="http://schemas.openxmlformats.org/drawingml/2006/table">
            <a:tbl>
              <a:tblPr/>
              <a:tblGrid>
                <a:gridCol w="39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4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Courses 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Scientific Disciplinary Sector (SDS)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Theoretical classes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Excercises and Seminars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ECTS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credits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High Dimensional Time Series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SECS-S/03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Topics in machine learning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Architectures and systems for big data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Cloud &amp; mobile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ING-INF/03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Designing communication of results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SECS-P/10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Decision making processes &amp; models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SECS-P/10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Strategic management of results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SECS-P/10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Course structure – </a:t>
            </a:r>
            <a:r>
              <a:rPr lang="it-IT" sz="4800" b="1" strike="noStrike" spc="-49">
                <a:solidFill>
                  <a:srgbClr val="404040"/>
                </a:solidFill>
                <a:latin typeface="Calibri Light"/>
              </a:rPr>
              <a:t>Elective courses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7" name="Table 2"/>
          <p:cNvGraphicFramePr/>
          <p:nvPr/>
        </p:nvGraphicFramePr>
        <p:xfrm>
          <a:off x="1290960" y="1993680"/>
          <a:ext cx="9671040" cy="4125456"/>
        </p:xfrm>
        <a:graphic>
          <a:graphicData uri="http://schemas.openxmlformats.org/drawingml/2006/table">
            <a:tbl>
              <a:tblPr/>
              <a:tblGrid>
                <a:gridCol w="416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Courses 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Scientific Disciplinar Sector (SDS)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Theoretical classes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Excercises and seminars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b="1" strike="noStrike" spc="-1">
                          <a:solidFill>
                            <a:srgbClr val="8E4221"/>
                          </a:solidFill>
                          <a:latin typeface="Calibri"/>
                        </a:rPr>
                        <a:t>ECTS credits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Blockchain technology and applications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ING-INF/03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Economic complexity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FIS 02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Fundamentals of corporate finance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SECS-P/10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Monitoring and processing for the Internet of People and Machines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ING-INF/03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Network virtualization and softwarization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ING-INF/03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Social media analysis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Text mining and document analysis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INF/01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it-IT" sz="1800" b="0" strike="noStrike" spc="-1">
                        <a:latin typeface="Arial"/>
                      </a:endParaRPr>
                    </a:p>
                  </a:txBody>
                  <a:tcPr marL="6516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9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it-IT" sz="4800" b="0" strike="noStrike" spc="-49">
                <a:solidFill>
                  <a:srgbClr val="404040"/>
                </a:solidFill>
                <a:latin typeface="Calibri Light"/>
              </a:rPr>
              <a:t>Scholarships</a:t>
            </a:r>
            <a:endParaRPr lang="it-IT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lstStyle/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The Master in Big Data in Business </a:t>
            </a:r>
            <a:r>
              <a:rPr lang="it-IT" sz="3600" b="0" strike="noStrike" spc="-1" dirty="0" err="1" smtClean="0">
                <a:solidFill>
                  <a:srgbClr val="404040"/>
                </a:solidFill>
                <a:latin typeface="Calibri"/>
              </a:rPr>
              <a:t>offers</a:t>
            </a:r>
            <a:r>
              <a:rPr lang="it-IT" sz="3600" b="0" strike="noStrike" spc="-1" dirty="0" smtClean="0">
                <a:solidFill>
                  <a:srgbClr val="404040"/>
                </a:solidFill>
                <a:latin typeface="Calibri"/>
              </a:rPr>
              <a:t> 15 </a:t>
            </a:r>
            <a:r>
              <a:rPr lang="it-IT" sz="3600" b="0" strike="noStrike" spc="-1" dirty="0" err="1" smtClean="0">
                <a:solidFill>
                  <a:srgbClr val="404040"/>
                </a:solidFill>
                <a:latin typeface="Calibri"/>
              </a:rPr>
              <a:t>merit-based</a:t>
            </a:r>
            <a:r>
              <a:rPr lang="it-IT" sz="3600" b="0" strike="noStrike" spc="-1" dirty="0" smtClean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3600" b="0" strike="noStrike" spc="-1" dirty="0" err="1">
                <a:solidFill>
                  <a:srgbClr val="404040"/>
                </a:solidFill>
                <a:latin typeface="Calibri"/>
              </a:rPr>
              <a:t>scholarships</a:t>
            </a: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 to help </a:t>
            </a:r>
            <a:r>
              <a:rPr lang="it-IT" sz="3600" b="0" strike="noStrike" spc="-1" dirty="0" err="1">
                <a:solidFill>
                  <a:srgbClr val="404040"/>
                </a:solidFill>
                <a:latin typeface="Calibri"/>
              </a:rPr>
              <a:t>students</a:t>
            </a: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 to </a:t>
            </a:r>
            <a:r>
              <a:rPr lang="it-IT" sz="3600" b="0" strike="noStrike" spc="-1" dirty="0" err="1">
                <a:solidFill>
                  <a:srgbClr val="404040"/>
                </a:solidFill>
                <a:latin typeface="Calibri"/>
              </a:rPr>
              <a:t>achieve</a:t>
            </a: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3600" b="0" strike="noStrike" spc="-1" dirty="0" err="1">
                <a:solidFill>
                  <a:srgbClr val="404040"/>
                </a:solidFill>
                <a:latin typeface="Calibri"/>
              </a:rPr>
              <a:t>their</a:t>
            </a: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3600" b="0" strike="noStrike" spc="-1" dirty="0" err="1">
                <a:solidFill>
                  <a:srgbClr val="404040"/>
                </a:solidFill>
                <a:latin typeface="Calibri"/>
              </a:rPr>
              <a:t>academic</a:t>
            </a:r>
            <a:r>
              <a:rPr lang="it-IT" sz="3600" b="0" strike="noStrike" spc="-1" dirty="0">
                <a:solidFill>
                  <a:srgbClr val="404040"/>
                </a:solidFill>
                <a:latin typeface="Calibri"/>
              </a:rPr>
              <a:t> and </a:t>
            </a:r>
            <a:r>
              <a:rPr lang="it-IT" sz="3600" spc="-1" dirty="0" err="1">
                <a:solidFill>
                  <a:srgbClr val="404040"/>
                </a:solidFill>
                <a:latin typeface="Calibri"/>
              </a:rPr>
              <a:t>professional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 </a:t>
            </a:r>
            <a:r>
              <a:rPr lang="it-IT" sz="3600" spc="-1" dirty="0" err="1" smtClean="0">
                <a:solidFill>
                  <a:srgbClr val="404040"/>
                </a:solidFill>
                <a:latin typeface="Calibri"/>
              </a:rPr>
              <a:t>goals</a:t>
            </a:r>
            <a:endParaRPr lang="it-IT" sz="3600" spc="-1" dirty="0" smtClean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endParaRPr lang="it-IT" sz="3600" spc="-1" dirty="0">
              <a:solidFill>
                <a:srgbClr val="404040"/>
              </a:solidFill>
              <a:latin typeface="Calibri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Calibri"/>
              <a:buChar char=" "/>
            </a:pPr>
            <a:r>
              <a:rPr lang="it-IT" sz="3600" spc="-1" dirty="0" err="1" smtClean="0">
                <a:solidFill>
                  <a:srgbClr val="404040"/>
                </a:solidFill>
                <a:latin typeface="Calibri"/>
              </a:rPr>
              <a:t>Advant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, Enel, </a:t>
            </a:r>
            <a:r>
              <a:rPr lang="it-IT" sz="3600" spc="-1" dirty="0" err="1">
                <a:solidFill>
                  <a:srgbClr val="404040"/>
                </a:solidFill>
                <a:latin typeface="Calibri"/>
              </a:rPr>
              <a:t>Engineering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, </a:t>
            </a:r>
            <a:r>
              <a:rPr lang="it-IT" sz="3600" spc="-1" dirty="0" err="1">
                <a:solidFill>
                  <a:srgbClr val="404040"/>
                </a:solidFill>
                <a:latin typeface="Calibri"/>
              </a:rPr>
              <a:t>Iccrea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, </a:t>
            </a:r>
            <a:r>
              <a:rPr lang="it-IT" sz="3600" spc="-1" dirty="0" err="1">
                <a:solidFill>
                  <a:srgbClr val="404040"/>
                </a:solidFill>
                <a:latin typeface="Calibri"/>
              </a:rPr>
              <a:t>Procter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 &amp; </a:t>
            </a:r>
            <a:r>
              <a:rPr lang="it-IT" sz="3600" spc="-1" dirty="0" err="1">
                <a:solidFill>
                  <a:srgbClr val="404040"/>
                </a:solidFill>
                <a:latin typeface="Calibri"/>
              </a:rPr>
              <a:t>Gamble</a:t>
            </a:r>
            <a:r>
              <a:rPr lang="it-IT" sz="3600" spc="-1" dirty="0">
                <a:solidFill>
                  <a:srgbClr val="404040"/>
                </a:solidFill>
                <a:latin typeface="Calibri"/>
              </a:rPr>
              <a:t>, and INPS</a:t>
            </a:r>
            <a:endParaRPr lang="it-IT" sz="3600" spc="-1" dirty="0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385</Words>
  <Application>Microsoft Office PowerPoint</Application>
  <PresentationFormat>Widescreen</PresentationFormat>
  <Paragraphs>136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Big Data in Business</dc:title>
  <dc:subject/>
  <dc:creator>elona</dc:creator>
  <dc:description/>
  <cp:lastModifiedBy>Luca Gnan</cp:lastModifiedBy>
  <cp:revision>22</cp:revision>
  <dcterms:created xsi:type="dcterms:W3CDTF">2018-10-02T11:41:15Z</dcterms:created>
  <dcterms:modified xsi:type="dcterms:W3CDTF">2018-11-26T08:26:29Z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